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7" r:id="rId3"/>
    <p:sldId id="269" r:id="rId4"/>
    <p:sldId id="258" r:id="rId5"/>
    <p:sldId id="259" r:id="rId6"/>
    <p:sldId id="260" r:id="rId7"/>
    <p:sldId id="270" r:id="rId8"/>
    <p:sldId id="273" r:id="rId9"/>
    <p:sldId id="271" r:id="rId10"/>
    <p:sldId id="272" r:id="rId11"/>
    <p:sldId id="274" r:id="rId12"/>
    <p:sldId id="275" r:id="rId13"/>
    <p:sldId id="276" r:id="rId14"/>
    <p:sldId id="277" r:id="rId15"/>
    <p:sldId id="288" r:id="rId16"/>
    <p:sldId id="289" r:id="rId17"/>
    <p:sldId id="290" r:id="rId18"/>
    <p:sldId id="287" r:id="rId19"/>
    <p:sldId id="278" r:id="rId20"/>
    <p:sldId id="279" r:id="rId21"/>
    <p:sldId id="280" r:id="rId22"/>
    <p:sldId id="281" r:id="rId23"/>
    <p:sldId id="282" r:id="rId2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3200"/>
    <a:srgbClr val="FFFFFF"/>
    <a:srgbClr val="B2B2B2"/>
    <a:srgbClr val="202020"/>
    <a:srgbClr val="323232"/>
    <a:srgbClr val="CC3300"/>
    <a:srgbClr val="CC0000"/>
    <a:srgbClr val="FF3300"/>
    <a:srgbClr val="990000"/>
    <a:srgbClr val="FF8D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0" autoAdjust="0"/>
    <p:restoredTop sz="86374"/>
  </p:normalViewPr>
  <p:slideViewPr>
    <p:cSldViewPr snapToGrid="0" showGuides="1">
      <p:cViewPr varScale="1">
        <p:scale>
          <a:sx n="54" d="100"/>
          <a:sy n="54" d="100"/>
        </p:scale>
        <p:origin x="1208" y="5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image" Target="../media/image15.png"/><Relationship Id="rId4" Type="http://schemas.openxmlformats.org/officeDocument/2006/relationships/tags" Target="../tags/tag31.xml"/><Relationship Id="rId3" Type="http://schemas.openxmlformats.org/officeDocument/2006/relationships/image" Target="../media/image14.png"/><Relationship Id="rId2" Type="http://schemas.openxmlformats.org/officeDocument/2006/relationships/tags" Target="../tags/tag30.xml"/><Relationship Id="rId14" Type="http://schemas.openxmlformats.org/officeDocument/2006/relationships/slideLayout" Target="../slideLayouts/slideLayout1.xml"/><Relationship Id="rId13" Type="http://schemas.openxmlformats.org/officeDocument/2006/relationships/tags" Target="../tags/tag37.xml"/><Relationship Id="rId12" Type="http://schemas.openxmlformats.org/officeDocument/2006/relationships/image" Target="../media/image17.png"/><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image" Target="../media/image19.png"/><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18.png"/><Relationship Id="rId2" Type="http://schemas.openxmlformats.org/officeDocument/2006/relationships/tags" Target="../tags/tag38.xml"/><Relationship Id="rId14" Type="http://schemas.openxmlformats.org/officeDocument/2006/relationships/slideLayout" Target="../slideLayouts/slideLayout1.xml"/><Relationship Id="rId13" Type="http://schemas.openxmlformats.org/officeDocument/2006/relationships/tags" Target="../tags/tag45.xml"/><Relationship Id="rId12" Type="http://schemas.openxmlformats.org/officeDocument/2006/relationships/image" Target="../media/image21.png"/><Relationship Id="rId11" Type="http://schemas.openxmlformats.org/officeDocument/2006/relationships/tags" Target="../tags/tag44.xml"/><Relationship Id="rId10" Type="http://schemas.openxmlformats.org/officeDocument/2006/relationships/image" Target="../media/image20.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7.xml"/><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tags" Target="../tags/tag46.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6.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9.xml"/><Relationship Id="rId5" Type="http://schemas.openxmlformats.org/officeDocument/2006/relationships/image" Target="../media/image24.png"/><Relationship Id="rId4" Type="http://schemas.openxmlformats.org/officeDocument/2006/relationships/tags" Target="../tags/tag58.xml"/><Relationship Id="rId3" Type="http://schemas.openxmlformats.org/officeDocument/2006/relationships/image" Target="../media/image1.png"/><Relationship Id="rId2" Type="http://schemas.openxmlformats.org/officeDocument/2006/relationships/image" Target="../media/image23.png"/><Relationship Id="rId1" Type="http://schemas.openxmlformats.org/officeDocument/2006/relationships/tags" Target="../tags/tag57.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63.xml"/><Relationship Id="rId7" Type="http://schemas.openxmlformats.org/officeDocument/2006/relationships/image" Target="../media/image27.png"/><Relationship Id="rId6" Type="http://schemas.openxmlformats.org/officeDocument/2006/relationships/tags" Target="../tags/tag62.xml"/><Relationship Id="rId5" Type="http://schemas.openxmlformats.org/officeDocument/2006/relationships/image" Target="../media/image26.png"/><Relationship Id="rId4" Type="http://schemas.openxmlformats.org/officeDocument/2006/relationships/tags" Target="../tags/tag61.xml"/><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tags" Target="../tags/tag60.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xml"/><Relationship Id="rId5" Type="http://schemas.openxmlformats.org/officeDocument/2006/relationships/image" Target="../media/image1.png"/><Relationship Id="rId4" Type="http://schemas.openxmlformats.org/officeDocument/2006/relationships/image" Target="../media/image3.png"/><Relationship Id="rId3" Type="http://schemas.openxmlformats.org/officeDocument/2006/relationships/tags" Target="../tags/tag4.xml"/><Relationship Id="rId2" Type="http://schemas.openxmlformats.org/officeDocument/2006/relationships/image" Target="../media/image2.png"/><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67.xml"/><Relationship Id="rId7" Type="http://schemas.openxmlformats.org/officeDocument/2006/relationships/image" Target="../media/image30.png"/><Relationship Id="rId6" Type="http://schemas.openxmlformats.org/officeDocument/2006/relationships/tags" Target="../tags/tag66.xml"/><Relationship Id="rId5" Type="http://schemas.openxmlformats.org/officeDocument/2006/relationships/image" Target="../media/image29.png"/><Relationship Id="rId4" Type="http://schemas.openxmlformats.org/officeDocument/2006/relationships/tags" Target="../tags/tag65.xml"/><Relationship Id="rId3" Type="http://schemas.openxmlformats.org/officeDocument/2006/relationships/image" Target="../media/image1.png"/><Relationship Id="rId2" Type="http://schemas.openxmlformats.org/officeDocument/2006/relationships/image" Target="../media/image28.png"/><Relationship Id="rId11" Type="http://schemas.openxmlformats.org/officeDocument/2006/relationships/slideLayout" Target="../slideLayouts/slideLayout1.xml"/><Relationship Id="rId10" Type="http://schemas.openxmlformats.org/officeDocument/2006/relationships/tags" Target="../tags/tag68.xml"/><Relationship Id="rId1" Type="http://schemas.openxmlformats.org/officeDocument/2006/relationships/tags" Target="../tags/tag64.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1.xml"/><Relationship Id="rId5" Type="http://schemas.openxmlformats.org/officeDocument/2006/relationships/image" Target="../media/image33.png"/><Relationship Id="rId4" Type="http://schemas.openxmlformats.org/officeDocument/2006/relationships/tags" Target="../tags/tag70.xml"/><Relationship Id="rId3" Type="http://schemas.openxmlformats.org/officeDocument/2006/relationships/image" Target="../media/image1.png"/><Relationship Id="rId2" Type="http://schemas.openxmlformats.org/officeDocument/2006/relationships/image" Target="../media/image32.png"/><Relationship Id="rId1" Type="http://schemas.openxmlformats.org/officeDocument/2006/relationships/tags" Target="../tags/tag69.xml"/></Relationships>
</file>

<file path=ppt/slides/_rels/slide22.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tags" Target="../tags/tag75.xml"/><Relationship Id="rId7" Type="http://schemas.openxmlformats.org/officeDocument/2006/relationships/image" Target="../media/image36.png"/><Relationship Id="rId6" Type="http://schemas.openxmlformats.org/officeDocument/2006/relationships/tags" Target="../tags/tag74.xml"/><Relationship Id="rId5" Type="http://schemas.openxmlformats.org/officeDocument/2006/relationships/image" Target="../media/image35.png"/><Relationship Id="rId4" Type="http://schemas.openxmlformats.org/officeDocument/2006/relationships/tags" Target="../tags/tag73.xml"/><Relationship Id="rId3" Type="http://schemas.openxmlformats.org/officeDocument/2006/relationships/image" Target="../media/image1.png"/><Relationship Id="rId2" Type="http://schemas.openxmlformats.org/officeDocument/2006/relationships/image" Target="../media/image34.png"/><Relationship Id="rId13" Type="http://schemas.openxmlformats.org/officeDocument/2006/relationships/slideLayout" Target="../slideLayouts/slideLayout1.xml"/><Relationship Id="rId12" Type="http://schemas.openxmlformats.org/officeDocument/2006/relationships/tags" Target="../tags/tag77.xml"/><Relationship Id="rId11" Type="http://schemas.openxmlformats.org/officeDocument/2006/relationships/image" Target="../media/image38.png"/><Relationship Id="rId10" Type="http://schemas.openxmlformats.org/officeDocument/2006/relationships/tags" Target="../tags/tag76.xml"/><Relationship Id="rId1" Type="http://schemas.openxmlformats.org/officeDocument/2006/relationships/tags" Target="../tags/tag72.xml"/></Relationships>
</file>

<file path=ppt/slides/_rels/slide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image" Target="../media/image6.png"/><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image" Target="../media/image1.png"/><Relationship Id="rId4" Type="http://schemas.openxmlformats.org/officeDocument/2006/relationships/image" Target="../media/image5.png"/><Relationship Id="rId3" Type="http://schemas.openxmlformats.org/officeDocument/2006/relationships/tags" Target="../tags/tag7.xml"/><Relationship Id="rId2" Type="http://schemas.openxmlformats.org/officeDocument/2006/relationships/image" Target="../media/image4.png"/><Relationship Id="rId16" Type="http://schemas.openxmlformats.org/officeDocument/2006/relationships/slideLayout" Target="../slideLayouts/slideLayout1.xml"/><Relationship Id="rId15" Type="http://schemas.openxmlformats.org/officeDocument/2006/relationships/tags" Target="../tags/tag13.xml"/><Relationship Id="rId14" Type="http://schemas.openxmlformats.org/officeDocument/2006/relationships/image" Target="../media/image9.png"/><Relationship Id="rId13" Type="http://schemas.openxmlformats.org/officeDocument/2006/relationships/tags" Target="../tags/tag12.xml"/><Relationship Id="rId12" Type="http://schemas.openxmlformats.org/officeDocument/2006/relationships/image" Target="../media/image8.png"/><Relationship Id="rId11" Type="http://schemas.openxmlformats.org/officeDocument/2006/relationships/tags" Target="../tags/tag11.xml"/><Relationship Id="rId10" Type="http://schemas.openxmlformats.org/officeDocument/2006/relationships/image" Target="../media/image7.png"/><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7.xml"/><Relationship Id="rId5" Type="http://schemas.openxmlformats.org/officeDocument/2006/relationships/image" Target="../media/image11.png"/><Relationship Id="rId4" Type="http://schemas.openxmlformats.org/officeDocument/2006/relationships/tags" Target="../tags/tag16.xml"/><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9.xml"/><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1.xml"/><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1449"/>
            <a:ext cx="12191328" cy="6856446"/>
          </a:xfrm>
          <a:prstGeom prst="rect">
            <a:avLst/>
          </a:prstGeom>
        </p:spPr>
      </p:pic>
      <p:sp>
        <p:nvSpPr>
          <p:cNvPr id="3" name="文本框 2"/>
          <p:cNvSpPr txBox="1"/>
          <p:nvPr/>
        </p:nvSpPr>
        <p:spPr>
          <a:xfrm>
            <a:off x="671830" y="929005"/>
            <a:ext cx="11327765" cy="3217545"/>
          </a:xfrm>
          <a:prstGeom prst="rect">
            <a:avLst/>
          </a:prstGeom>
          <a:noFill/>
        </p:spPr>
        <p:txBody>
          <a:bodyPr wrap="square" rtlCol="0">
            <a:spAutoFit/>
          </a:bodyPr>
          <a:lstStyle/>
          <a:p>
            <a:r>
              <a:rPr lang="en-US" altLang="zh-CN" sz="5080">
                <a:solidFill>
                  <a:srgbClr val="1E3200"/>
                </a:solidFill>
                <a:latin typeface="阿里妈妈方圆体 VF" charset="-122"/>
                <a:ea typeface="阿里妈妈方圆体 VF" charset="-122"/>
                <a:cs typeface="阿里妈妈方圆体 VF" charset="-122"/>
                <a:sym typeface="+mn-ea"/>
              </a:rPr>
              <a:t>Cornell CICER Summer Program</a:t>
            </a:r>
            <a:endParaRPr lang="en-US" altLang="zh-CN" sz="5080">
              <a:solidFill>
                <a:srgbClr val="1E3200"/>
              </a:solidFill>
              <a:latin typeface="阿里妈妈方圆体 VF" charset="-122"/>
              <a:ea typeface="阿里妈妈方圆体 VF" charset="-122"/>
              <a:cs typeface="阿里妈妈方圆体 VF" charset="-122"/>
            </a:endParaRPr>
          </a:p>
          <a:p>
            <a:r>
              <a:rPr lang="en-US" altLang="zh-CN" sz="5080">
                <a:solidFill>
                  <a:srgbClr val="1E3200"/>
                </a:solidFill>
                <a:latin typeface="阿里妈妈方圆体 VF" charset="-122"/>
                <a:ea typeface="阿里妈妈方圆体 VF" charset="-122"/>
                <a:cs typeface="阿里妈妈方圆体 VF" charset="-122"/>
                <a:sym typeface="+mn-ea"/>
              </a:rPr>
              <a:t>in Business &amp; Economice</a:t>
            </a:r>
            <a:endParaRPr lang="en-US" altLang="zh-CN" sz="5080">
              <a:solidFill>
                <a:srgbClr val="1E3200"/>
              </a:solidFill>
              <a:latin typeface="阿里妈妈方圆体 VF" charset="-122"/>
              <a:ea typeface="阿里妈妈方圆体 VF" charset="-122"/>
              <a:cs typeface="阿里妈妈方圆体 VF" charset="-122"/>
              <a:sym typeface="+mn-ea"/>
            </a:endParaRPr>
          </a:p>
          <a:p>
            <a:endParaRPr lang="zh-CN" altLang="en-US" sz="5080">
              <a:solidFill>
                <a:srgbClr val="1E3200"/>
              </a:solidFill>
              <a:latin typeface="阿里妈妈方圆体 VF" charset="-122"/>
              <a:ea typeface="阿里妈妈方圆体 VF" charset="-122"/>
              <a:cs typeface="阿里妈妈方圆体 VF" charset="-122"/>
            </a:endParaRPr>
          </a:p>
          <a:p>
            <a:r>
              <a:rPr lang="zh-CN" altLang="en-US" sz="5080">
                <a:solidFill>
                  <a:srgbClr val="1E3200"/>
                </a:solidFill>
                <a:latin typeface="阿里妈妈方圆体 VF" charset="-122"/>
                <a:ea typeface="阿里妈妈方圆体 VF" charset="-122"/>
                <a:cs typeface="阿里妈妈方圆体 VF" charset="-122"/>
              </a:rPr>
              <a:t>康奈尔大学</a:t>
            </a:r>
            <a:r>
              <a:rPr lang="en-US" altLang="zh-CN" sz="5080">
                <a:solidFill>
                  <a:srgbClr val="1E3200"/>
                </a:solidFill>
                <a:latin typeface="阿里妈妈方圆体 VF" charset="-122"/>
                <a:ea typeface="阿里妈妈方圆体 VF" charset="-122"/>
                <a:cs typeface="阿里妈妈方圆体 VF" charset="-122"/>
              </a:rPr>
              <a:t>CICER</a:t>
            </a:r>
            <a:r>
              <a:rPr lang="zh-CN" altLang="en-US" sz="5080">
                <a:solidFill>
                  <a:srgbClr val="1E3200"/>
                </a:solidFill>
                <a:latin typeface="阿里妈妈方圆体 VF" charset="-122"/>
                <a:ea typeface="阿里妈妈方圆体 VF" charset="-122"/>
                <a:cs typeface="阿里妈妈方圆体 VF" charset="-122"/>
              </a:rPr>
              <a:t>经济商业暑期项目</a:t>
            </a:r>
            <a:endParaRPr lang="zh-CN" altLang="en-US" sz="5080">
              <a:solidFill>
                <a:srgbClr val="1E3200"/>
              </a:solidFill>
              <a:latin typeface="阿里妈妈方圆体 VF" charset="-122"/>
              <a:ea typeface="阿里妈妈方圆体 VF" charset="-122"/>
              <a:cs typeface="阿里妈妈方圆体 VF" charset="-122"/>
            </a:endParaRPr>
          </a:p>
        </p:txBody>
      </p:sp>
      <p:sp>
        <p:nvSpPr>
          <p:cNvPr id="17" name="文本框 16"/>
          <p:cNvSpPr txBox="1"/>
          <p:nvPr>
            <p:custDataLst>
              <p:tags r:id="rId2"/>
            </p:custDataLst>
          </p:nvPr>
        </p:nvSpPr>
        <p:spPr>
          <a:xfrm>
            <a:off x="786765" y="4414520"/>
            <a:ext cx="7776210" cy="460375"/>
          </a:xfrm>
          <a:prstGeom prst="rect">
            <a:avLst/>
          </a:prstGeom>
          <a:noFill/>
        </p:spPr>
        <p:txBody>
          <a:bodyPr wrap="square" rtlCol="0">
            <a:noAutofit/>
          </a:bodyPr>
          <a:lstStyle/>
          <a:p>
            <a:r>
              <a:rPr lang="en-US" altLang="zh-CN" sz="3200" b="1">
                <a:solidFill>
                  <a:srgbClr val="1E3200"/>
                </a:solidFill>
                <a:latin typeface="阿里妈妈方圆体 VF SemiBold" charset="0"/>
                <a:ea typeface="阿里妈妈方圆体 VF SemiBold" charset="0"/>
              </a:rPr>
              <a:t>2024.07.06-2024.08.02</a:t>
            </a:r>
            <a:endParaRPr lang="en-US" altLang="zh-CN" sz="3200" b="1">
              <a:solidFill>
                <a:srgbClr val="1E3200"/>
              </a:solidFill>
              <a:latin typeface="阿里妈妈方圆体 VF SemiBold" charset="0"/>
              <a:ea typeface="阿里妈妈方圆体 VF SemiBold" charset="0"/>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1449"/>
            <a:ext cx="12191328" cy="6856446"/>
          </a:xfrm>
          <a:prstGeom prst="rect">
            <a:avLst/>
          </a:prstGeom>
        </p:spPr>
      </p:pic>
      <p:sp>
        <p:nvSpPr>
          <p:cNvPr id="3" name="文本框 2"/>
          <p:cNvSpPr txBox="1"/>
          <p:nvPr/>
        </p:nvSpPr>
        <p:spPr>
          <a:xfrm>
            <a:off x="1148080" y="836295"/>
            <a:ext cx="6101080" cy="58356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部分名师阵容：</a:t>
            </a:r>
            <a:endParaRPr lang="zh-CN" sz="2400">
              <a:solidFill>
                <a:srgbClr val="1E3200"/>
              </a:solidFill>
              <a:latin typeface="阿里妈妈方圆体 VF" charset="-122"/>
              <a:ea typeface="阿里妈妈方圆体 VF" charset="-122"/>
              <a:cs typeface="阿里妈妈方圆体 VF"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1143635" y="1673860"/>
            <a:ext cx="1178560" cy="1567180"/>
          </a:xfrm>
          <a:prstGeom prst="rect">
            <a:avLst/>
          </a:prstGeom>
        </p:spPr>
      </p:pic>
      <p:sp>
        <p:nvSpPr>
          <p:cNvPr id="5" name="文本框 4"/>
          <p:cNvSpPr txBox="1"/>
          <p:nvPr/>
        </p:nvSpPr>
        <p:spPr>
          <a:xfrm>
            <a:off x="2322195" y="1673860"/>
            <a:ext cx="3848100" cy="1876425"/>
          </a:xfrm>
          <a:prstGeom prst="rect">
            <a:avLst/>
          </a:prstGeom>
          <a:noFill/>
        </p:spPr>
        <p:txBody>
          <a:bodyPr wrap="square" rtlCol="0">
            <a:spAutoFit/>
          </a:bodyPr>
          <a:lstStyle/>
          <a:p>
            <a:r>
              <a:rPr b="1">
                <a:solidFill>
                  <a:srgbClr val="1E3200"/>
                </a:solidFill>
                <a:latin typeface="阿里妈妈方圆体 VF" charset="-122"/>
                <a:ea typeface="阿里妈妈方圆体 VF" charset="-122"/>
                <a:cs typeface="阿里妈妈方圆体 VF" charset="-122"/>
                <a:sym typeface="+mn-ea"/>
              </a:rPr>
              <a:t>Prof. Shanjun Li</a:t>
            </a:r>
            <a:endParaRPr b="1">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Professor of Applied Economics &amp; Policy</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S.C. Johnson College of Business,</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Cornell University</a:t>
            </a:r>
            <a:endParaRPr sz="1400">
              <a:solidFill>
                <a:srgbClr val="1E3200"/>
              </a:solidFill>
              <a:latin typeface="阿里妈妈方圆体 VF" charset="-122"/>
              <a:ea typeface="阿里妈妈方圆体 VF" charset="-122"/>
              <a:cs typeface="阿里妈妈方圆体 VF" charset="-122"/>
              <a:sym typeface="+mn-ea"/>
            </a:endParaRPr>
          </a:p>
          <a:p>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Ph.D. in Economics, </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Duke University</a:t>
            </a:r>
            <a:endParaRPr sz="1400">
              <a:solidFill>
                <a:srgbClr val="1E3200"/>
              </a:solidFill>
              <a:latin typeface="阿里妈妈方圆体 VF" charset="-122"/>
              <a:ea typeface="阿里妈妈方圆体 VF" charset="-122"/>
              <a:cs typeface="阿里妈妈方圆体 VF" charset="-122"/>
              <a:sym typeface="+mn-ea"/>
            </a:endParaRPr>
          </a:p>
          <a:p>
            <a:endParaRPr lang="zh-CN" altLang="en-US" sz="1400"/>
          </a:p>
        </p:txBody>
      </p:sp>
      <p:pic>
        <p:nvPicPr>
          <p:cNvPr id="7" name="图片 6"/>
          <p:cNvPicPr>
            <a:picLocks noChangeAspect="1"/>
          </p:cNvPicPr>
          <p:nvPr>
            <p:custDataLst>
              <p:tags r:id="rId4"/>
            </p:custDataLst>
          </p:nvPr>
        </p:nvPicPr>
        <p:blipFill>
          <a:blip r:embed="rId5"/>
          <a:stretch>
            <a:fillRect/>
          </a:stretch>
        </p:blipFill>
        <p:spPr>
          <a:xfrm>
            <a:off x="1143635" y="3495040"/>
            <a:ext cx="1176655" cy="1567180"/>
          </a:xfrm>
          <a:prstGeom prst="rect">
            <a:avLst/>
          </a:prstGeom>
        </p:spPr>
      </p:pic>
      <p:sp>
        <p:nvSpPr>
          <p:cNvPr id="8" name="文本框 7"/>
          <p:cNvSpPr txBox="1"/>
          <p:nvPr>
            <p:custDataLst>
              <p:tags r:id="rId6"/>
            </p:custDataLst>
          </p:nvPr>
        </p:nvSpPr>
        <p:spPr>
          <a:xfrm>
            <a:off x="2322195" y="3392805"/>
            <a:ext cx="4115435" cy="1660525"/>
          </a:xfrm>
          <a:prstGeom prst="rect">
            <a:avLst/>
          </a:prstGeom>
          <a:noFill/>
        </p:spPr>
        <p:txBody>
          <a:bodyPr wrap="square" rtlCol="0">
            <a:spAutoFit/>
          </a:bodyPr>
          <a:lstStyle/>
          <a:p>
            <a:r>
              <a:rPr b="1">
                <a:solidFill>
                  <a:srgbClr val="1E3200"/>
                </a:solidFill>
                <a:latin typeface="阿里妈妈方圆体 VF" charset="-122"/>
                <a:ea typeface="阿里妈妈方圆体 VF" charset="-122"/>
                <a:cs typeface="阿里妈妈方圆体 VF" charset="-122"/>
                <a:sym typeface="+mn-ea"/>
              </a:rPr>
              <a:t>Prof. Mao Ye</a:t>
            </a:r>
            <a:endParaRPr b="1">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Associate Professor of Finance</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Johnson Graduate School of Management, </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Cornell University</a:t>
            </a:r>
            <a:endParaRPr sz="1400">
              <a:solidFill>
                <a:srgbClr val="1E3200"/>
              </a:solidFill>
              <a:latin typeface="阿里妈妈方圆体 VF" charset="-122"/>
              <a:ea typeface="阿里妈妈方圆体 VF" charset="-122"/>
              <a:cs typeface="阿里妈妈方圆体 VF" charset="-122"/>
              <a:sym typeface="+mn-ea"/>
            </a:endParaRPr>
          </a:p>
          <a:p>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Ph.D. in Economics, </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Cornell University</a:t>
            </a:r>
            <a:endParaRPr sz="1400">
              <a:solidFill>
                <a:srgbClr val="1E3200"/>
              </a:solidFill>
              <a:latin typeface="阿里妈妈方圆体 VF" charset="-122"/>
              <a:ea typeface="阿里妈妈方圆体 VF" charset="-122"/>
              <a:cs typeface="阿里妈妈方圆体 VF" charset="-122"/>
              <a:sym typeface="+mn-ea"/>
            </a:endParaRPr>
          </a:p>
        </p:txBody>
      </p:sp>
      <p:sp>
        <p:nvSpPr>
          <p:cNvPr id="10" name="文本框 9"/>
          <p:cNvSpPr txBox="1"/>
          <p:nvPr>
            <p:custDataLst>
              <p:tags r:id="rId7"/>
            </p:custDataLst>
          </p:nvPr>
        </p:nvSpPr>
        <p:spPr>
          <a:xfrm>
            <a:off x="7820025" y="1580515"/>
            <a:ext cx="4372610" cy="1660525"/>
          </a:xfrm>
          <a:prstGeom prst="rect">
            <a:avLst/>
          </a:prstGeom>
          <a:noFill/>
        </p:spPr>
        <p:txBody>
          <a:bodyPr wrap="square" rtlCol="0">
            <a:spAutoFit/>
          </a:bodyPr>
          <a:lstStyle/>
          <a:p>
            <a:r>
              <a:rPr b="1">
                <a:solidFill>
                  <a:srgbClr val="1E3200"/>
                </a:solidFill>
                <a:latin typeface="阿里妈妈方圆体 VF" charset="-122"/>
                <a:ea typeface="阿里妈妈方圆体 VF" charset="-122"/>
                <a:cs typeface="阿里妈妈方圆体 VF" charset="-122"/>
                <a:sym typeface="+mn-ea"/>
              </a:rPr>
              <a:t>Prof. Sarah Wolfolds</a:t>
            </a:r>
            <a:endParaRPr b="1">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Assistant Professor of Strategy</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S.C. Johnson College of Business,</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Cornell University</a:t>
            </a:r>
            <a:endParaRPr sz="1400">
              <a:solidFill>
                <a:srgbClr val="1E3200"/>
              </a:solidFill>
              <a:latin typeface="阿里妈妈方圆体 VF" charset="-122"/>
              <a:ea typeface="阿里妈妈方圆体 VF" charset="-122"/>
              <a:cs typeface="阿里妈妈方圆体 VF" charset="-122"/>
              <a:sym typeface="+mn-ea"/>
            </a:endParaRPr>
          </a:p>
          <a:p>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Ph.D. in Business Administration in Strategy, </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Harvard Business School</a:t>
            </a:r>
            <a:endParaRPr sz="1400">
              <a:solidFill>
                <a:srgbClr val="1E3200"/>
              </a:solidFill>
              <a:latin typeface="阿里妈妈方圆体 VF" charset="-122"/>
              <a:ea typeface="阿里妈妈方圆体 VF" charset="-122"/>
              <a:cs typeface="阿里妈妈方圆体 VF" charset="-122"/>
              <a:sym typeface="+mn-ea"/>
            </a:endParaRPr>
          </a:p>
        </p:txBody>
      </p:sp>
      <p:pic>
        <p:nvPicPr>
          <p:cNvPr id="11" name="图片 10"/>
          <p:cNvPicPr>
            <a:picLocks noChangeAspect="1"/>
          </p:cNvPicPr>
          <p:nvPr>
            <p:custDataLst>
              <p:tags r:id="rId8"/>
            </p:custDataLst>
          </p:nvPr>
        </p:nvPicPr>
        <p:blipFill>
          <a:blip r:embed="rId9"/>
          <a:stretch>
            <a:fillRect/>
          </a:stretch>
        </p:blipFill>
        <p:spPr>
          <a:xfrm>
            <a:off x="6641465" y="1673860"/>
            <a:ext cx="1155700" cy="1567815"/>
          </a:xfrm>
          <a:prstGeom prst="rect">
            <a:avLst/>
          </a:prstGeom>
        </p:spPr>
      </p:pic>
      <p:sp>
        <p:nvSpPr>
          <p:cNvPr id="13" name="文本框 12"/>
          <p:cNvSpPr txBox="1"/>
          <p:nvPr>
            <p:custDataLst>
              <p:tags r:id="rId10"/>
            </p:custDataLst>
          </p:nvPr>
        </p:nvSpPr>
        <p:spPr>
          <a:xfrm>
            <a:off x="7797165" y="3441700"/>
            <a:ext cx="5146675" cy="1660525"/>
          </a:xfrm>
          <a:prstGeom prst="rect">
            <a:avLst/>
          </a:prstGeom>
          <a:noFill/>
        </p:spPr>
        <p:txBody>
          <a:bodyPr wrap="square" rtlCol="0">
            <a:spAutoFit/>
          </a:bodyPr>
          <a:lstStyle/>
          <a:p>
            <a:r>
              <a:rPr b="1">
                <a:solidFill>
                  <a:srgbClr val="1E3200"/>
                </a:solidFill>
                <a:latin typeface="阿里妈妈方圆体 VF" charset="-122"/>
                <a:ea typeface="阿里妈妈方圆体 VF" charset="-122"/>
                <a:cs typeface="阿里妈妈方圆体 VF" charset="-122"/>
                <a:sym typeface="+mn-ea"/>
              </a:rPr>
              <a:t>Prof. Calum Turvey</a:t>
            </a:r>
            <a:endParaRPr b="1">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Professor of Agricultural Finance</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S.C. Johnson College of Business,</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Cornell University</a:t>
            </a:r>
            <a:endParaRPr sz="1400">
              <a:solidFill>
                <a:srgbClr val="1E3200"/>
              </a:solidFill>
              <a:latin typeface="阿里妈妈方圆体 VF" charset="-122"/>
              <a:ea typeface="阿里妈妈方圆体 VF" charset="-122"/>
              <a:cs typeface="阿里妈妈方圆体 VF" charset="-122"/>
              <a:sym typeface="+mn-ea"/>
            </a:endParaRPr>
          </a:p>
          <a:p>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Ph.D. in Agricultural Finance, </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Purdue University</a:t>
            </a:r>
            <a:endParaRPr sz="1400">
              <a:solidFill>
                <a:srgbClr val="1E3200"/>
              </a:solidFill>
              <a:latin typeface="阿里妈妈方圆体 VF" charset="-122"/>
              <a:ea typeface="阿里妈妈方圆体 VF" charset="-122"/>
              <a:cs typeface="阿里妈妈方圆体 VF" charset="-122"/>
              <a:sym typeface="+mn-ea"/>
            </a:endParaRPr>
          </a:p>
        </p:txBody>
      </p:sp>
      <p:pic>
        <p:nvPicPr>
          <p:cNvPr id="14" name="图片 13"/>
          <p:cNvPicPr>
            <a:picLocks noChangeAspect="1"/>
          </p:cNvPicPr>
          <p:nvPr>
            <p:custDataLst>
              <p:tags r:id="rId11"/>
            </p:custDataLst>
          </p:nvPr>
        </p:nvPicPr>
        <p:blipFill>
          <a:blip r:embed="rId12"/>
          <a:stretch>
            <a:fillRect/>
          </a:stretch>
        </p:blipFill>
        <p:spPr>
          <a:xfrm>
            <a:off x="6641465" y="3500120"/>
            <a:ext cx="1153160" cy="1558925"/>
          </a:xfrm>
          <a:prstGeom prst="rect">
            <a:avLst/>
          </a:prstGeom>
        </p:spPr>
      </p:pic>
    </p:spTree>
    <p:custDataLst>
      <p:tags r:id="rId1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64949"/>
            <a:ext cx="12191328" cy="6856446"/>
          </a:xfrm>
          <a:prstGeom prst="rect">
            <a:avLst/>
          </a:prstGeom>
        </p:spPr>
      </p:pic>
      <p:pic>
        <p:nvPicPr>
          <p:cNvPr id="6" name="图片 5"/>
          <p:cNvPicPr>
            <a:picLocks noChangeAspect="1"/>
          </p:cNvPicPr>
          <p:nvPr>
            <p:custDataLst>
              <p:tags r:id="rId2"/>
            </p:custDataLst>
          </p:nvPr>
        </p:nvPicPr>
        <p:blipFill>
          <a:blip r:embed="rId3"/>
          <a:stretch>
            <a:fillRect/>
          </a:stretch>
        </p:blipFill>
        <p:spPr>
          <a:xfrm>
            <a:off x="1143635" y="1709420"/>
            <a:ext cx="1155065" cy="1532255"/>
          </a:xfrm>
          <a:prstGeom prst="rect">
            <a:avLst/>
          </a:prstGeom>
        </p:spPr>
      </p:pic>
      <p:sp>
        <p:nvSpPr>
          <p:cNvPr id="3" name="文本框 2"/>
          <p:cNvSpPr txBox="1"/>
          <p:nvPr/>
        </p:nvSpPr>
        <p:spPr>
          <a:xfrm>
            <a:off x="1148080" y="836295"/>
            <a:ext cx="6101080" cy="58356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部分名师阵容：</a:t>
            </a:r>
            <a:endParaRPr lang="zh-CN" sz="2400">
              <a:solidFill>
                <a:srgbClr val="1E3200"/>
              </a:solidFill>
              <a:latin typeface="阿里妈妈方圆体 VF" charset="-122"/>
              <a:ea typeface="阿里妈妈方圆体 VF" charset="-122"/>
              <a:cs typeface="阿里妈妈方圆体 VF" charset="-122"/>
              <a:sym typeface="+mn-ea"/>
            </a:endParaRPr>
          </a:p>
        </p:txBody>
      </p:sp>
      <p:sp>
        <p:nvSpPr>
          <p:cNvPr id="5" name="文本框 4"/>
          <p:cNvSpPr txBox="1"/>
          <p:nvPr/>
        </p:nvSpPr>
        <p:spPr>
          <a:xfrm>
            <a:off x="2322195" y="1673860"/>
            <a:ext cx="4268470" cy="1660525"/>
          </a:xfrm>
          <a:prstGeom prst="rect">
            <a:avLst/>
          </a:prstGeom>
          <a:noFill/>
        </p:spPr>
        <p:txBody>
          <a:bodyPr wrap="square" rtlCol="0">
            <a:spAutoFit/>
          </a:bodyPr>
          <a:lstStyle/>
          <a:p>
            <a:r>
              <a:rPr b="1">
                <a:solidFill>
                  <a:srgbClr val="1E3200"/>
                </a:solidFill>
                <a:latin typeface="阿里妈妈方圆体 VF" charset="-122"/>
                <a:ea typeface="阿里妈妈方圆体 VF" charset="-122"/>
                <a:cs typeface="阿里妈妈方圆体 VF" charset="-122"/>
                <a:sym typeface="+mn-ea"/>
              </a:rPr>
              <a:t>Prof. Jawad Addoum</a:t>
            </a:r>
            <a:endParaRPr b="1">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Associate Professor of Finance</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S.C. Johnson College of Business, Cornell</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University</a:t>
            </a:r>
            <a:endParaRPr sz="1400">
              <a:solidFill>
                <a:srgbClr val="1E3200"/>
              </a:solidFill>
              <a:latin typeface="阿里妈妈方圆体 VF" charset="-122"/>
              <a:ea typeface="阿里妈妈方圆体 VF" charset="-122"/>
              <a:cs typeface="阿里妈妈方圆体 VF" charset="-122"/>
              <a:sym typeface="+mn-ea"/>
            </a:endParaRPr>
          </a:p>
          <a:p>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Ph.D. in Finance, </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Duke University</a:t>
            </a:r>
            <a:endParaRPr sz="1400">
              <a:solidFill>
                <a:srgbClr val="1E3200"/>
              </a:solidFill>
              <a:latin typeface="阿里妈妈方圆体 VF" charset="-122"/>
              <a:ea typeface="阿里妈妈方圆体 VF" charset="-122"/>
              <a:cs typeface="阿里妈妈方圆体 VF" charset="-122"/>
              <a:sym typeface="+mn-ea"/>
            </a:endParaRPr>
          </a:p>
        </p:txBody>
      </p:sp>
      <p:sp>
        <p:nvSpPr>
          <p:cNvPr id="8" name="文本框 7"/>
          <p:cNvSpPr txBox="1"/>
          <p:nvPr>
            <p:custDataLst>
              <p:tags r:id="rId4"/>
            </p:custDataLst>
          </p:nvPr>
        </p:nvSpPr>
        <p:spPr>
          <a:xfrm>
            <a:off x="2322195" y="3392805"/>
            <a:ext cx="4115435" cy="1660525"/>
          </a:xfrm>
          <a:prstGeom prst="rect">
            <a:avLst/>
          </a:prstGeom>
          <a:noFill/>
        </p:spPr>
        <p:txBody>
          <a:bodyPr wrap="square" rtlCol="0">
            <a:spAutoFit/>
          </a:bodyPr>
          <a:lstStyle/>
          <a:p>
            <a:r>
              <a:rPr b="1">
                <a:solidFill>
                  <a:srgbClr val="1E3200"/>
                </a:solidFill>
                <a:latin typeface="阿里妈妈方圆体 VF" charset="-122"/>
                <a:ea typeface="阿里妈妈方圆体 VF" charset="-122"/>
                <a:cs typeface="阿里妈妈方圆体 VF" charset="-122"/>
                <a:sym typeface="+mn-ea"/>
              </a:rPr>
              <a:t>Prof. Sarah Jacobson</a:t>
            </a:r>
            <a:endParaRPr b="1">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Professor of Economics</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Department of Economics, </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Williams College</a:t>
            </a:r>
            <a:endParaRPr sz="1400">
              <a:solidFill>
                <a:srgbClr val="1E3200"/>
              </a:solidFill>
              <a:latin typeface="阿里妈妈方圆体 VF" charset="-122"/>
              <a:ea typeface="阿里妈妈方圆体 VF" charset="-122"/>
              <a:cs typeface="阿里妈妈方圆体 VF" charset="-122"/>
              <a:sym typeface="+mn-ea"/>
            </a:endParaRPr>
          </a:p>
          <a:p>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Ph.D. in Economics, </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Georgia State University</a:t>
            </a:r>
            <a:endParaRPr sz="1400">
              <a:solidFill>
                <a:srgbClr val="1E3200"/>
              </a:solidFill>
              <a:latin typeface="阿里妈妈方圆体 VF" charset="-122"/>
              <a:ea typeface="阿里妈妈方圆体 VF" charset="-122"/>
              <a:cs typeface="阿里妈妈方圆体 VF" charset="-122"/>
              <a:sym typeface="+mn-ea"/>
            </a:endParaRPr>
          </a:p>
        </p:txBody>
      </p:sp>
      <p:sp>
        <p:nvSpPr>
          <p:cNvPr id="10" name="文本框 9"/>
          <p:cNvSpPr txBox="1"/>
          <p:nvPr>
            <p:custDataLst>
              <p:tags r:id="rId5"/>
            </p:custDataLst>
          </p:nvPr>
        </p:nvSpPr>
        <p:spPr>
          <a:xfrm>
            <a:off x="7820025" y="1709420"/>
            <a:ext cx="4372610" cy="1660525"/>
          </a:xfrm>
          <a:prstGeom prst="rect">
            <a:avLst/>
          </a:prstGeom>
          <a:noFill/>
        </p:spPr>
        <p:txBody>
          <a:bodyPr wrap="square" rtlCol="0">
            <a:spAutoFit/>
          </a:bodyPr>
          <a:lstStyle/>
          <a:p>
            <a:r>
              <a:rPr b="1">
                <a:solidFill>
                  <a:srgbClr val="1E3200"/>
                </a:solidFill>
                <a:latin typeface="阿里妈妈方圆体 VF" charset="-122"/>
                <a:ea typeface="阿里妈妈方圆体 VF" charset="-122"/>
                <a:cs typeface="阿里妈妈方圆体 VF" charset="-122"/>
                <a:sym typeface="+mn-ea"/>
              </a:rPr>
              <a:t>Prof. David Ng</a:t>
            </a:r>
            <a:endParaRPr b="1">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Professor of Finance</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S.C. Johnson College of Business, Cornell</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University</a:t>
            </a:r>
            <a:endParaRPr sz="1400">
              <a:solidFill>
                <a:srgbClr val="1E3200"/>
              </a:solidFill>
              <a:latin typeface="阿里妈妈方圆体 VF" charset="-122"/>
              <a:ea typeface="阿里妈妈方圆体 VF" charset="-122"/>
              <a:cs typeface="阿里妈妈方圆体 VF" charset="-122"/>
              <a:sym typeface="+mn-ea"/>
            </a:endParaRPr>
          </a:p>
          <a:p>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Ph.D. in Economics, </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Columbia University</a:t>
            </a:r>
            <a:endParaRPr sz="1400">
              <a:solidFill>
                <a:srgbClr val="1E3200"/>
              </a:solidFill>
              <a:latin typeface="阿里妈妈方圆体 VF" charset="-122"/>
              <a:ea typeface="阿里妈妈方圆体 VF" charset="-122"/>
              <a:cs typeface="阿里妈妈方圆体 VF" charset="-122"/>
              <a:sym typeface="+mn-ea"/>
            </a:endParaRPr>
          </a:p>
        </p:txBody>
      </p:sp>
      <p:sp>
        <p:nvSpPr>
          <p:cNvPr id="13" name="文本框 12"/>
          <p:cNvSpPr txBox="1"/>
          <p:nvPr>
            <p:custDataLst>
              <p:tags r:id="rId6"/>
            </p:custDataLst>
          </p:nvPr>
        </p:nvSpPr>
        <p:spPr>
          <a:xfrm>
            <a:off x="7797165" y="3441700"/>
            <a:ext cx="5146675" cy="1660525"/>
          </a:xfrm>
          <a:prstGeom prst="rect">
            <a:avLst/>
          </a:prstGeom>
          <a:noFill/>
        </p:spPr>
        <p:txBody>
          <a:bodyPr wrap="square" rtlCol="0">
            <a:spAutoFit/>
          </a:bodyPr>
          <a:lstStyle/>
          <a:p>
            <a:r>
              <a:rPr b="1">
                <a:solidFill>
                  <a:srgbClr val="1E3200"/>
                </a:solidFill>
                <a:latin typeface="阿里妈妈方圆体 VF" charset="-122"/>
                <a:ea typeface="阿里妈妈方圆体 VF" charset="-122"/>
                <a:cs typeface="阿里妈妈方圆体 VF" charset="-122"/>
                <a:sym typeface="+mn-ea"/>
              </a:rPr>
              <a:t>Prof. Jura Liaukonyte</a:t>
            </a:r>
            <a:endParaRPr b="1">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Associate Professor of Applied Economics</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S.C. Johnson College of Business,</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Cornell University</a:t>
            </a:r>
            <a:endParaRPr sz="1400">
              <a:solidFill>
                <a:srgbClr val="1E3200"/>
              </a:solidFill>
              <a:latin typeface="阿里妈妈方圆体 VF" charset="-122"/>
              <a:ea typeface="阿里妈妈方圆体 VF" charset="-122"/>
              <a:cs typeface="阿里妈妈方圆体 VF" charset="-122"/>
              <a:sym typeface="+mn-ea"/>
            </a:endParaRPr>
          </a:p>
          <a:p>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Ph.D. in Economics, </a:t>
            </a:r>
            <a:endParaRPr sz="1400">
              <a:solidFill>
                <a:srgbClr val="1E3200"/>
              </a:solidFill>
              <a:latin typeface="阿里妈妈方圆体 VF" charset="-122"/>
              <a:ea typeface="阿里妈妈方圆体 VF" charset="-122"/>
              <a:cs typeface="阿里妈妈方圆体 VF" charset="-122"/>
              <a:sym typeface="+mn-ea"/>
            </a:endParaRPr>
          </a:p>
          <a:p>
            <a:r>
              <a:rPr sz="1400">
                <a:solidFill>
                  <a:srgbClr val="1E3200"/>
                </a:solidFill>
                <a:latin typeface="阿里妈妈方圆体 VF" charset="-122"/>
                <a:ea typeface="阿里妈妈方圆体 VF" charset="-122"/>
                <a:cs typeface="阿里妈妈方圆体 VF" charset="-122"/>
                <a:sym typeface="+mn-ea"/>
              </a:rPr>
              <a:t>University of Virginia</a:t>
            </a:r>
            <a:endParaRPr sz="1400">
              <a:solidFill>
                <a:srgbClr val="1E3200"/>
              </a:solidFill>
              <a:latin typeface="阿里妈妈方圆体 VF" charset="-122"/>
              <a:ea typeface="阿里妈妈方圆体 VF" charset="-122"/>
              <a:cs typeface="阿里妈妈方圆体 VF" charset="-122"/>
              <a:sym typeface="+mn-ea"/>
            </a:endParaRPr>
          </a:p>
        </p:txBody>
      </p:sp>
      <p:pic>
        <p:nvPicPr>
          <p:cNvPr id="9" name="图片 8"/>
          <p:cNvPicPr>
            <a:picLocks noChangeAspect="1"/>
          </p:cNvPicPr>
          <p:nvPr>
            <p:custDataLst>
              <p:tags r:id="rId7"/>
            </p:custDataLst>
          </p:nvPr>
        </p:nvPicPr>
        <p:blipFill>
          <a:blip r:embed="rId8"/>
          <a:stretch>
            <a:fillRect/>
          </a:stretch>
        </p:blipFill>
        <p:spPr>
          <a:xfrm>
            <a:off x="1143635" y="3488690"/>
            <a:ext cx="1153160" cy="1553210"/>
          </a:xfrm>
          <a:prstGeom prst="rect">
            <a:avLst/>
          </a:prstGeom>
        </p:spPr>
      </p:pic>
      <p:pic>
        <p:nvPicPr>
          <p:cNvPr id="12" name="图片 11"/>
          <p:cNvPicPr>
            <a:picLocks noChangeAspect="1"/>
          </p:cNvPicPr>
          <p:nvPr>
            <p:custDataLst>
              <p:tags r:id="rId9"/>
            </p:custDataLst>
          </p:nvPr>
        </p:nvPicPr>
        <p:blipFill>
          <a:blip r:embed="rId10"/>
          <a:stretch>
            <a:fillRect/>
          </a:stretch>
        </p:blipFill>
        <p:spPr>
          <a:xfrm>
            <a:off x="6644640" y="1709420"/>
            <a:ext cx="1166495" cy="1565275"/>
          </a:xfrm>
          <a:prstGeom prst="rect">
            <a:avLst/>
          </a:prstGeom>
        </p:spPr>
      </p:pic>
      <p:pic>
        <p:nvPicPr>
          <p:cNvPr id="15" name="图片 14"/>
          <p:cNvPicPr>
            <a:picLocks noChangeAspect="1"/>
          </p:cNvPicPr>
          <p:nvPr>
            <p:custDataLst>
              <p:tags r:id="rId11"/>
            </p:custDataLst>
          </p:nvPr>
        </p:nvPicPr>
        <p:blipFill>
          <a:blip r:embed="rId12"/>
          <a:stretch>
            <a:fillRect/>
          </a:stretch>
        </p:blipFill>
        <p:spPr>
          <a:xfrm>
            <a:off x="6640830" y="3491230"/>
            <a:ext cx="1151890" cy="1565275"/>
          </a:xfrm>
          <a:prstGeom prst="rect">
            <a:avLst/>
          </a:prstGeom>
        </p:spPr>
      </p:pic>
    </p:spTree>
    <p:custDataLst>
      <p:tags r:id="rId1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595995" y="1270"/>
            <a:ext cx="3596005" cy="6501130"/>
          </a:xfrm>
          <a:prstGeom prst="rect">
            <a:avLst/>
          </a:prstGeom>
        </p:spPr>
      </p:pic>
      <p:pic>
        <p:nvPicPr>
          <p:cNvPr id="2" name="图片 1" descr="未标题-2-06"/>
          <p:cNvPicPr>
            <a:picLocks noChangeAspect="1"/>
          </p:cNvPicPr>
          <p:nvPr/>
        </p:nvPicPr>
        <p:blipFill>
          <a:blip r:embed="rId3"/>
          <a:stretch>
            <a:fillRect/>
          </a:stretch>
        </p:blipFill>
        <p:spPr>
          <a:xfrm>
            <a:off x="672" y="1449"/>
            <a:ext cx="12191328" cy="6856446"/>
          </a:xfrm>
          <a:prstGeom prst="rect">
            <a:avLst/>
          </a:prstGeom>
        </p:spPr>
      </p:pic>
      <p:sp>
        <p:nvSpPr>
          <p:cNvPr id="3" name="文本框 2"/>
          <p:cNvSpPr txBox="1"/>
          <p:nvPr/>
        </p:nvSpPr>
        <p:spPr>
          <a:xfrm>
            <a:off x="1148080" y="836295"/>
            <a:ext cx="7329805" cy="501586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项目亮点：</a:t>
            </a:r>
            <a:endParaRPr lang="zh-CN" sz="2800" b="1">
              <a:solidFill>
                <a:srgbClr val="1E3200"/>
              </a:solidFill>
              <a:latin typeface="阿里妈妈方圆体 VF" charset="-122"/>
              <a:ea typeface="阿里妈妈方圆体 VF" charset="-122"/>
              <a:cs typeface="阿里妈妈方圆体 VF" charset="-122"/>
              <a:sym typeface="+mn-ea"/>
            </a:endParaRPr>
          </a:p>
          <a:p>
            <a:endParaRPr lang="zh-CN" b="1">
              <a:solidFill>
                <a:srgbClr val="1E3200"/>
              </a:solidFill>
              <a:latin typeface="阿里妈妈方圆体 VF" charset="-122"/>
              <a:ea typeface="阿里妈妈方圆体 VF" charset="-122"/>
              <a:cs typeface="阿里妈妈方圆体 VF" charset="-122"/>
              <a:sym typeface="+mn-ea"/>
            </a:endParaRPr>
          </a:p>
          <a:p>
            <a:r>
              <a:rPr lang="zh-CN" sz="2000" b="1">
                <a:solidFill>
                  <a:srgbClr val="1E3200"/>
                </a:solidFill>
                <a:latin typeface="阿里妈妈方圆体 VF" charset="-122"/>
                <a:ea typeface="阿里妈妈方圆体 VF" charset="-122"/>
                <a:cs typeface="阿里妈妈方圆体 VF" charset="-122"/>
                <a:sym typeface="+mn-ea"/>
              </a:rPr>
              <a:t>申请助力</a:t>
            </a:r>
            <a:endParaRPr lang="zh-CN" sz="2000" b="1">
              <a:solidFill>
                <a:srgbClr val="1E3200"/>
              </a:solidFill>
              <a:latin typeface="阿里妈妈方圆体 VF" charset="-122"/>
              <a:ea typeface="阿里妈妈方圆体 VF" charset="-122"/>
              <a:cs typeface="阿里妈妈方圆体 VF" charset="-122"/>
              <a:sym typeface="+mn-ea"/>
            </a:endParaRPr>
          </a:p>
          <a:p>
            <a:r>
              <a:rPr lang="zh-CN">
                <a:solidFill>
                  <a:srgbClr val="1E3200"/>
                </a:solidFill>
                <a:latin typeface="阿里妈妈方圆体 VF" charset="-122"/>
                <a:ea typeface="阿里妈妈方圆体 VF" charset="-122"/>
                <a:cs typeface="阿里妈妈方圆体 VF" charset="-122"/>
                <a:sym typeface="+mn-ea"/>
              </a:rPr>
              <a:t>▪ 由康奈尔大学资深招生委员会委员主持的留学项目介绍和申请讲座</a:t>
            </a:r>
            <a:endParaRPr lang="zh-CN">
              <a:solidFill>
                <a:srgbClr val="1E3200"/>
              </a:solidFill>
              <a:latin typeface="阿里妈妈方圆体 VF" charset="-122"/>
              <a:ea typeface="阿里妈妈方圆体 VF" charset="-122"/>
              <a:cs typeface="阿里妈妈方圆体 VF" charset="-122"/>
              <a:sym typeface="+mn-ea"/>
            </a:endParaRPr>
          </a:p>
          <a:p>
            <a:r>
              <a:rPr lang="zh-CN">
                <a:solidFill>
                  <a:srgbClr val="1E3200"/>
                </a:solidFill>
                <a:latin typeface="阿里妈妈方圆体 VF" charset="-122"/>
                <a:ea typeface="阿里妈妈方圆体 VF" charset="-122"/>
                <a:cs typeface="阿里妈妈方圆体 VF" charset="-122"/>
                <a:sym typeface="+mn-ea"/>
              </a:rPr>
              <a:t>▪ 与大牛教授咨询面谈</a:t>
            </a:r>
            <a:endParaRPr lang="zh-CN">
              <a:solidFill>
                <a:srgbClr val="1E3200"/>
              </a:solidFill>
              <a:latin typeface="阿里妈妈方圆体 VF" charset="-122"/>
              <a:ea typeface="阿里妈妈方圆体 VF" charset="-122"/>
              <a:cs typeface="阿里妈妈方圆体 VF" charset="-122"/>
              <a:sym typeface="+mn-ea"/>
            </a:endParaRPr>
          </a:p>
          <a:p>
            <a:r>
              <a:rPr lang="zh-CN">
                <a:solidFill>
                  <a:srgbClr val="1E3200"/>
                </a:solidFill>
                <a:latin typeface="阿里妈妈方圆体 VF" charset="-122"/>
                <a:ea typeface="阿里妈妈方圆体 VF" charset="-122"/>
                <a:cs typeface="阿里妈妈方圆体 VF" charset="-122"/>
                <a:sym typeface="+mn-ea"/>
              </a:rPr>
              <a:t>▪ 与康奈尔大学在读研究生和博士生交流，学习留学申请的成功经验</a:t>
            </a:r>
            <a:endParaRPr lang="zh-CN">
              <a:solidFill>
                <a:srgbClr val="1E3200"/>
              </a:solidFill>
              <a:latin typeface="阿里妈妈方圆体 VF" charset="-122"/>
              <a:ea typeface="阿里妈妈方圆体 VF" charset="-122"/>
              <a:cs typeface="阿里妈妈方圆体 VF" charset="-122"/>
              <a:sym typeface="+mn-ea"/>
            </a:endParaRPr>
          </a:p>
          <a:p>
            <a:endParaRPr lang="zh-CN" sz="2400">
              <a:solidFill>
                <a:srgbClr val="1E3200"/>
              </a:solidFill>
              <a:latin typeface="阿里妈妈方圆体 VF" charset="-122"/>
              <a:ea typeface="阿里妈妈方圆体 VF" charset="-122"/>
              <a:cs typeface="阿里妈妈方圆体 VF" charset="-122"/>
              <a:sym typeface="+mn-ea"/>
            </a:endParaRPr>
          </a:p>
          <a:p>
            <a:r>
              <a:rPr lang="zh-CN" sz="2000" b="1">
                <a:solidFill>
                  <a:srgbClr val="1E3200"/>
                </a:solidFill>
                <a:latin typeface="阿里妈妈方圆体 VF" charset="-122"/>
                <a:ea typeface="阿里妈妈方圆体 VF" charset="-122"/>
                <a:cs typeface="阿里妈妈方圆体 VF" charset="-122"/>
                <a:sym typeface="+mn-ea"/>
              </a:rPr>
              <a:t>职业规划</a:t>
            </a:r>
            <a:endParaRPr lang="zh-CN" sz="2000" b="1">
              <a:solidFill>
                <a:srgbClr val="1E3200"/>
              </a:solidFill>
              <a:latin typeface="阿里妈妈方圆体 VF" charset="-122"/>
              <a:ea typeface="阿里妈妈方圆体 VF" charset="-122"/>
              <a:cs typeface="阿里妈妈方圆体 VF" charset="-122"/>
              <a:sym typeface="+mn-ea"/>
            </a:endParaRPr>
          </a:p>
          <a:p>
            <a:r>
              <a:rPr lang="zh-CN">
                <a:solidFill>
                  <a:srgbClr val="1E3200"/>
                </a:solidFill>
                <a:latin typeface="阿里妈妈方圆体 VF" charset="-122"/>
                <a:ea typeface="阿里妈妈方圆体 VF" charset="-122"/>
                <a:cs typeface="阿里妈妈方圆体 VF" charset="-122"/>
                <a:sym typeface="+mn-ea"/>
              </a:rPr>
              <a:t>▪ 业界精英分享职场经验，嘉宾们来自华尔街投行、国际知名企业、初创公司等</a:t>
            </a:r>
            <a:endParaRPr lang="zh-CN">
              <a:solidFill>
                <a:srgbClr val="1E3200"/>
              </a:solidFill>
              <a:latin typeface="阿里妈妈方圆体 VF" charset="-122"/>
              <a:ea typeface="阿里妈妈方圆体 VF" charset="-122"/>
              <a:cs typeface="阿里妈妈方圆体 VF" charset="-122"/>
              <a:sym typeface="+mn-ea"/>
            </a:endParaRPr>
          </a:p>
          <a:p>
            <a:r>
              <a:rPr lang="zh-CN">
                <a:solidFill>
                  <a:srgbClr val="1E3200"/>
                </a:solidFill>
                <a:latin typeface="阿里妈妈方圆体 VF" charset="-122"/>
                <a:ea typeface="阿里妈妈方圆体 VF" charset="-122"/>
                <a:cs typeface="阿里妈妈方圆体 VF" charset="-122"/>
                <a:sym typeface="+mn-ea"/>
              </a:rPr>
              <a:t>▪ 在读的藤校高年级同学分享如何找实习，跨出职场第一步</a:t>
            </a:r>
            <a:endParaRPr lang="zh-CN">
              <a:solidFill>
                <a:srgbClr val="1E3200"/>
              </a:solidFill>
              <a:latin typeface="阿里妈妈方圆体 VF" charset="-122"/>
              <a:ea typeface="阿里妈妈方圆体 VF" charset="-122"/>
              <a:cs typeface="阿里妈妈方圆体 VF" charset="-122"/>
              <a:sym typeface="+mn-ea"/>
            </a:endParaRPr>
          </a:p>
          <a:p>
            <a:endParaRPr lang="zh-CN" sz="2400">
              <a:solidFill>
                <a:srgbClr val="1E3200"/>
              </a:solidFill>
              <a:latin typeface="阿里妈妈方圆体 VF" charset="-122"/>
              <a:ea typeface="阿里妈妈方圆体 VF" charset="-122"/>
              <a:cs typeface="阿里妈妈方圆体 VF" charset="-122"/>
              <a:sym typeface="+mn-ea"/>
            </a:endParaRPr>
          </a:p>
          <a:p>
            <a:r>
              <a:rPr lang="zh-CN" sz="2000" b="1">
                <a:solidFill>
                  <a:srgbClr val="1E3200"/>
                </a:solidFill>
                <a:latin typeface="阿里妈妈方圆体 VF" charset="-122"/>
                <a:ea typeface="阿里妈妈方圆体 VF" charset="-122"/>
                <a:cs typeface="阿里妈妈方圆体 VF" charset="-122"/>
                <a:sym typeface="+mn-ea"/>
              </a:rPr>
              <a:t>实地参访</a:t>
            </a:r>
            <a:endParaRPr lang="zh-CN" sz="2000" b="1">
              <a:solidFill>
                <a:srgbClr val="1E3200"/>
              </a:solidFill>
              <a:latin typeface="阿里妈妈方圆体 VF" charset="-122"/>
              <a:ea typeface="阿里妈妈方圆体 VF" charset="-122"/>
              <a:cs typeface="阿里妈妈方圆体 VF" charset="-122"/>
              <a:sym typeface="+mn-ea"/>
            </a:endParaRPr>
          </a:p>
          <a:p>
            <a:r>
              <a:rPr lang="zh-CN">
                <a:solidFill>
                  <a:srgbClr val="1E3200"/>
                </a:solidFill>
                <a:latin typeface="阿里妈妈方圆体 VF" charset="-122"/>
                <a:ea typeface="阿里妈妈方圆体 VF" charset="-122"/>
                <a:cs typeface="阿里妈妈方圆体 VF" charset="-122"/>
                <a:sym typeface="+mn-ea"/>
              </a:rPr>
              <a:t>▪ 参访位于罗斯福岛的康奈尔纽约科技校园</a:t>
            </a:r>
            <a:endParaRPr lang="zh-CN">
              <a:solidFill>
                <a:srgbClr val="1E3200"/>
              </a:solidFill>
              <a:latin typeface="阿里妈妈方圆体 VF" charset="-122"/>
              <a:ea typeface="阿里妈妈方圆体 VF" charset="-122"/>
              <a:cs typeface="阿里妈妈方圆体 VF" charset="-122"/>
              <a:sym typeface="+mn-ea"/>
            </a:endParaRPr>
          </a:p>
          <a:p>
            <a:r>
              <a:rPr lang="zh-CN">
                <a:solidFill>
                  <a:srgbClr val="1E3200"/>
                </a:solidFill>
                <a:latin typeface="阿里妈妈方圆体 VF" charset="-122"/>
                <a:ea typeface="阿里妈妈方圆体 VF" charset="-122"/>
                <a:cs typeface="阿里妈妈方圆体 VF" charset="-122"/>
                <a:sym typeface="+mn-ea"/>
              </a:rPr>
              <a:t>▪ 参访位于曼哈顿的联合国</a:t>
            </a:r>
            <a:endParaRPr lang="zh-CN">
              <a:solidFill>
                <a:srgbClr val="1E3200"/>
              </a:solidFill>
              <a:latin typeface="阿里妈妈方圆体 VF" charset="-122"/>
              <a:ea typeface="阿里妈妈方圆体 VF" charset="-122"/>
              <a:cs typeface="阿里妈妈方圆体 VF" charset="-122"/>
              <a:sym typeface="+mn-ea"/>
            </a:endParaRPr>
          </a:p>
          <a:p>
            <a:r>
              <a:rPr lang="zh-CN">
                <a:solidFill>
                  <a:srgbClr val="1E3200"/>
                </a:solidFill>
                <a:latin typeface="阿里妈妈方圆体 VF" charset="-122"/>
                <a:ea typeface="阿里妈妈方圆体 VF" charset="-122"/>
                <a:cs typeface="阿里妈妈方圆体 VF" charset="-122"/>
                <a:sym typeface="+mn-ea"/>
              </a:rPr>
              <a:t>▪ 参观尼亚加拉大瀑布</a:t>
            </a:r>
            <a:endParaRPr lang="zh-CN">
              <a:solidFill>
                <a:srgbClr val="1E3200"/>
              </a:solidFill>
              <a:latin typeface="阿里妈妈方圆体 VF" charset="-122"/>
              <a:ea typeface="阿里妈妈方圆体 VF" charset="-122"/>
              <a:cs typeface="阿里妈妈方圆体 VF" charset="-122"/>
              <a:sym typeface="+mn-ea"/>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1449"/>
            <a:ext cx="12191328" cy="6856446"/>
          </a:xfrm>
          <a:prstGeom prst="rect">
            <a:avLst/>
          </a:prstGeom>
        </p:spPr>
      </p:pic>
      <p:sp>
        <p:nvSpPr>
          <p:cNvPr id="3" name="文本框 2"/>
          <p:cNvSpPr txBox="1"/>
          <p:nvPr/>
        </p:nvSpPr>
        <p:spPr>
          <a:xfrm>
            <a:off x="1148080" y="836295"/>
            <a:ext cx="6101080" cy="58356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课程表：第一周</a:t>
            </a:r>
            <a:endParaRPr lang="zh-CN" sz="2400">
              <a:solidFill>
                <a:srgbClr val="1E3200"/>
              </a:solidFill>
              <a:latin typeface="阿里妈妈方圆体 VF" charset="-122"/>
              <a:ea typeface="阿里妈妈方圆体 VF" charset="-122"/>
              <a:cs typeface="阿里妈妈方圆体 VF" charset="-122"/>
              <a:sym typeface="+mn-ea"/>
            </a:endParaRPr>
          </a:p>
        </p:txBody>
      </p:sp>
      <p:graphicFrame>
        <p:nvGraphicFramePr>
          <p:cNvPr id="7" name="表格 6"/>
          <p:cNvGraphicFramePr/>
          <p:nvPr>
            <p:custDataLst>
              <p:tags r:id="rId2"/>
            </p:custDataLst>
          </p:nvPr>
        </p:nvGraphicFramePr>
        <p:xfrm>
          <a:off x="998855" y="1842770"/>
          <a:ext cx="10194290" cy="4131945"/>
        </p:xfrm>
        <a:graphic>
          <a:graphicData uri="http://schemas.openxmlformats.org/drawingml/2006/table">
            <a:tbl>
              <a:tblPr firstRow="1" bandRow="1">
                <a:tableStyleId>{5C22544A-7EE6-4342-B048-85BDC9FD1C3A}</a:tableStyleId>
              </a:tblPr>
              <a:tblGrid>
                <a:gridCol w="1050290"/>
                <a:gridCol w="1306285"/>
                <a:gridCol w="1306285"/>
                <a:gridCol w="1306285"/>
                <a:gridCol w="1306285"/>
                <a:gridCol w="1306285"/>
                <a:gridCol w="1306285"/>
                <a:gridCol w="1306285"/>
              </a:tblGrid>
              <a:tr h="406400">
                <a:tc>
                  <a:txBody>
                    <a:bodyPr/>
                    <a:lstStyle/>
                    <a:p>
                      <a:pPr>
                        <a:buNone/>
                      </a:pPr>
                      <a:endParaRPr lang="zh-CN" altLang="en-US" sz="1200">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Saturday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Sunday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Monday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Tuesday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Wednesday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Thursday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Friday</a:t>
                      </a:r>
                      <a:endParaRPr lang="en-US" altLang="zh-CN" sz="1400">
                        <a:solidFill>
                          <a:srgbClr val="1E3200"/>
                        </a:solidFill>
                        <a:latin typeface="阿里妈妈方圆体 VF" charset="-122"/>
                        <a:ea typeface="阿里妈妈方圆体 VF" charset="-122"/>
                      </a:endParaRPr>
                    </a:p>
                  </a:txBody>
                  <a:tcPr>
                    <a:noFill/>
                  </a:tcPr>
                </a:tc>
              </a:tr>
              <a:tr h="385445">
                <a:tc>
                  <a:txBody>
                    <a:bodyPr/>
                    <a:lstStyle/>
                    <a:p>
                      <a:pPr>
                        <a:buNone/>
                      </a:pPr>
                      <a:endParaRPr lang="en-US" altLang="zh-CN" sz="1200">
                        <a:latin typeface="阿里妈妈方圆体 VF" charset="-122"/>
                        <a:ea typeface="阿里妈妈方圆体 VF" charset="-122"/>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rPr>
                        <a:t>6-Jul-2024</a:t>
                      </a:r>
                      <a:endParaRPr lang="en-US" altLang="zh-CN" sz="1200">
                        <a:latin typeface="阿里妈妈方圆体 VF" charset="-122"/>
                        <a:ea typeface="阿里妈妈方圆体 VF" charset="-122"/>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7-Jul-2024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8-Jul-2024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9-Jul-2024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10-Jul-2024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11-Jul-2024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12-Jul-2024</a:t>
                      </a:r>
                      <a:endParaRPr lang="en-US" altLang="zh-CN" sz="1200">
                        <a:latin typeface="阿里妈妈方圆体 VF" charset="-122"/>
                        <a:ea typeface="阿里妈妈方圆体 VF" charset="-122"/>
                        <a:sym typeface="+mn-ea"/>
                      </a:endParaRPr>
                    </a:p>
                  </a:txBody>
                  <a:tcPr>
                    <a:solidFill>
                      <a:schemeClr val="bg1">
                        <a:lumMod val="85000"/>
                      </a:schemeClr>
                    </a:solidFill>
                  </a:tcPr>
                </a:tc>
              </a:tr>
              <a:tr h="1136015">
                <a:tc>
                  <a:txBody>
                    <a:bodyPr/>
                    <a:lstStyle/>
                    <a:p>
                      <a:pPr>
                        <a:buNone/>
                      </a:pPr>
                      <a:r>
                        <a:rPr lang="en-US" altLang="zh-CN" sz="1200">
                          <a:latin typeface="阿里妈妈方圆体 VF" charset="-122"/>
                          <a:ea typeface="阿里妈妈方圆体 VF" charset="-122"/>
                          <a:sym typeface="+mn-ea"/>
                        </a:rPr>
                        <a:t>Morning</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dirty="0">
                          <a:latin typeface="阿里妈妈方圆体 VF" charset="-122"/>
                          <a:ea typeface="阿里妈妈方圆体 VF" charset="-122"/>
                        </a:rPr>
                        <a:t>Departure day</a:t>
                      </a:r>
                      <a:endParaRPr lang="zh-CN" altLang="en-US" sz="1200" dirty="0">
                        <a:latin typeface="阿里妈妈方圆体 VF" charset="-122"/>
                        <a:ea typeface="阿里妈妈方圆体 VF" charset="-122"/>
                      </a:endParaRPr>
                    </a:p>
                  </a:txBody>
                  <a:tcPr>
                    <a:noFill/>
                  </a:tcPr>
                </a:tc>
                <a:tc>
                  <a:txBody>
                    <a:bodyPr/>
                    <a:lstStyle/>
                    <a:p>
                      <a:pPr>
                        <a:buNone/>
                      </a:pPr>
                      <a:endParaRPr lang="zh-CN" altLang="en-US" sz="1200">
                        <a:latin typeface="阿里妈妈方圆体 VF" charset="-122"/>
                        <a:ea typeface="阿里妈妈方圆体 VF" charset="-122"/>
                      </a:endParaRPr>
                    </a:p>
                  </a:txBody>
                  <a:tcPr>
                    <a:noFill/>
                  </a:tcPr>
                </a:tc>
                <a:tc>
                  <a:txBody>
                    <a:bodyPr/>
                    <a:lstStyle/>
                    <a:p>
                      <a:pPr>
                        <a:buNone/>
                      </a:pPr>
                      <a:r>
                        <a:rPr lang="en-US" altLang="zh-CN" sz="1200">
                          <a:latin typeface="阿里妈妈方圆体 VF" charset="-122"/>
                          <a:ea typeface="阿里妈妈方圆体 VF" charset="-122"/>
                        </a:rPr>
                        <a:t>Breakfast at Cornell dining Hall,followed by a welcome event</a:t>
                      </a:r>
                      <a:endParaRPr lang="en-US" altLang="zh-CN"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English Language Art1</a:t>
                      </a: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English Language Art 2</a:t>
                      </a: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sym typeface="+mn-ea"/>
                        </a:rPr>
                        <a:t>Course preview</a:t>
                      </a:r>
                      <a:r>
                        <a:rPr lang="en-US" altLang="zh-CN" sz="1200">
                          <a:latin typeface="阿里妈妈方圆体 VF" charset="-122"/>
                          <a:ea typeface="阿里妈妈方圆体 VF" charset="-122"/>
                          <a:sym typeface="+mn-ea"/>
                        </a:rPr>
                        <a:t>&amp;</a:t>
                      </a:r>
                      <a:r>
                        <a:rPr lang="zh-CN" altLang="en-US" sz="1200">
                          <a:latin typeface="阿里妈妈方圆体 VF" charset="-122"/>
                          <a:ea typeface="阿里妈妈方圆体 VF" charset="-122"/>
                          <a:sym typeface="+mn-ea"/>
                        </a:rPr>
                        <a:t>English Language Art</a:t>
                      </a: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Course preview</a:t>
                      </a:r>
                      <a:r>
                        <a:rPr lang="en-US" altLang="zh-CN" sz="1200">
                          <a:latin typeface="阿里妈妈方圆体 VF" charset="-122"/>
                          <a:ea typeface="阿里妈妈方圆体 VF" charset="-122"/>
                        </a:rPr>
                        <a:t>&amp;</a:t>
                      </a:r>
                      <a:r>
                        <a:rPr lang="zh-CN" altLang="en-US" sz="1200">
                          <a:latin typeface="阿里妈妈方圆体 VF" charset="-122"/>
                          <a:ea typeface="阿里妈妈方圆体 VF" charset="-122"/>
                        </a:rPr>
                        <a:t>English Language Art</a:t>
                      </a:r>
                      <a:endParaRPr lang="zh-CN" altLang="en-US" sz="1200">
                        <a:latin typeface="阿里妈妈方圆体 VF" charset="-122"/>
                        <a:ea typeface="阿里妈妈方圆体 VF" charset="-122"/>
                      </a:endParaRPr>
                    </a:p>
                  </a:txBody>
                  <a:tcPr>
                    <a:noFill/>
                  </a:tcPr>
                </a:tc>
              </a:tr>
              <a:tr h="1567815">
                <a:tc>
                  <a:txBody>
                    <a:bodyPr/>
                    <a:lstStyle/>
                    <a:p>
                      <a:pPr>
                        <a:buNone/>
                      </a:pPr>
                      <a:r>
                        <a:rPr lang="en-US" altLang="zh-CN" sz="1200" dirty="0">
                          <a:latin typeface="阿里妈妈方圆体 VF" charset="-122"/>
                          <a:ea typeface="阿里妈妈方圆体 VF" charset="-122"/>
                          <a:sym typeface="+mn-ea"/>
                        </a:rPr>
                        <a:t>Afternoon</a:t>
                      </a:r>
                      <a:endParaRPr lang="en-US" altLang="zh-CN" sz="1200" dirty="0">
                        <a:latin typeface="阿里妈妈方圆体 VF" charset="-122"/>
                        <a:ea typeface="阿里妈妈方圆体 VF" charset="-122"/>
                        <a:sym typeface="+mn-ea"/>
                      </a:endParaRPr>
                    </a:p>
                  </a:txBody>
                  <a:tcPr>
                    <a:solidFill>
                      <a:schemeClr val="bg1">
                        <a:lumMod val="85000"/>
                      </a:schemeClr>
                    </a:solidFill>
                  </a:tcPr>
                </a:tc>
                <a:tc>
                  <a:txBody>
                    <a:bodyPr/>
                    <a:lstStyle/>
                    <a:p>
                      <a:pPr>
                        <a:buNone/>
                      </a:pPr>
                      <a:endParaRPr lang="zh-CN" altLang="en-US" sz="1200" dirty="0">
                        <a:latin typeface="阿里妈妈方圆体 VF" charset="-122"/>
                        <a:ea typeface="阿里妈妈方圆体 VF" charset="-122"/>
                      </a:endParaRPr>
                    </a:p>
                  </a:txBody>
                  <a:tcPr>
                    <a:noFill/>
                  </a:tcPr>
                </a:tc>
                <a:tc>
                  <a:txBody>
                    <a:bodyPr/>
                    <a:lstStyle/>
                    <a:p>
                      <a:pPr>
                        <a:buNone/>
                      </a:pPr>
                      <a:r>
                        <a:rPr lang="en-US" altLang="zh-CN" sz="1200">
                          <a:latin typeface="阿里妈妈方圆体 VF" charset="-122"/>
                          <a:ea typeface="阿里妈妈方圆体 VF" charset="-122"/>
                          <a:sym typeface="+mn-ea"/>
                        </a:rPr>
                        <a:t>Arrive in Ithaca and check into Cornell housing</a:t>
                      </a:r>
                      <a:endParaRPr lang="en-US" altLang="zh-CN" sz="1200">
                        <a:latin typeface="阿里妈妈方圆体 VF" charset="-122"/>
                        <a:ea typeface="阿里妈妈方圆体 VF" charset="-122"/>
                      </a:endParaRPr>
                    </a:p>
                    <a:p>
                      <a:pPr>
                        <a:buNone/>
                      </a:pPr>
                      <a:endParaRPr lang="zh-CN" altLang="en-US" sz="1200" dirty="0">
                        <a:latin typeface="阿里妈妈方圆体 VF" charset="-122"/>
                        <a:ea typeface="阿里妈妈方圆体 VF" charset="-122"/>
                      </a:endParaRPr>
                    </a:p>
                  </a:txBody>
                  <a:tcPr>
                    <a:noFill/>
                  </a:tcPr>
                </a:tc>
                <a:tc>
                  <a:txBody>
                    <a:bodyPr/>
                    <a:lstStyle/>
                    <a:p>
                      <a:pPr>
                        <a:buNone/>
                      </a:pPr>
                      <a:r>
                        <a:rPr lang="en-US" altLang="zh-CN" sz="1200">
                          <a:latin typeface="阿里妈妈方圆体 VF" charset="-122"/>
                          <a:ea typeface="阿里妈妈方圆体 VF" charset="-122"/>
                        </a:rPr>
                        <a:t>Campus tour</a:t>
                      </a:r>
                      <a:endParaRPr lang="en-US" altLang="zh-CN"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Introduction to</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Economics 1</a:t>
                      </a: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Introduction to.</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Economics 2</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sym typeface="+mn-ea"/>
                        </a:rPr>
                        <a:t>Tour plantation garden</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sym typeface="+mn-ea"/>
                        </a:rPr>
                        <a:t>field trip</a:t>
                      </a:r>
                      <a:endParaRPr lang="zh-CN" altLang="en-US" sz="1200">
                        <a:latin typeface="阿里妈妈方圆体 VF" charset="-122"/>
                        <a:ea typeface="阿里妈妈方圆体 VF" charset="-122"/>
                      </a:endParaRPr>
                    </a:p>
                    <a:p>
                      <a:pPr>
                        <a:buNone/>
                      </a:pP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Introduction to</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Economics 3</a:t>
                      </a: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Introduction to</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Economics 4</a:t>
                      </a:r>
                      <a:endParaRPr lang="zh-CN" altLang="en-US" sz="1200">
                        <a:latin typeface="阿里妈妈方圆体 VF" charset="-122"/>
                        <a:ea typeface="阿里妈妈方圆体 VF" charset="-122"/>
                      </a:endParaRPr>
                    </a:p>
                    <a:p>
                      <a:pPr>
                        <a:buNone/>
                      </a:pPr>
                      <a:r>
                        <a:rPr lang="zh-CN" altLang="en-US" sz="1200" dirty="0">
                          <a:latin typeface="阿里妈妈方圆体 VF" charset="-122"/>
                          <a:ea typeface="阿里妈妈方圆体 VF" charset="-122"/>
                          <a:sym typeface="+mn-ea"/>
                        </a:rPr>
                        <a:t>Live concert in Arts</a:t>
                      </a:r>
                      <a:endParaRPr lang="zh-CN" altLang="en-US" sz="1200" dirty="0">
                        <a:latin typeface="阿里妈妈方圆体 VF" charset="-122"/>
                        <a:ea typeface="阿里妈妈方圆体 VF" charset="-122"/>
                      </a:endParaRPr>
                    </a:p>
                    <a:p>
                      <a:pPr>
                        <a:buNone/>
                      </a:pPr>
                      <a:r>
                        <a:rPr lang="zh-CN" altLang="en-US" sz="1200" dirty="0">
                          <a:latin typeface="阿里妈妈方圆体 VF" charset="-122"/>
                          <a:ea typeface="阿里妈妈方圆体 VF" charset="-122"/>
                          <a:sym typeface="+mn-ea"/>
                        </a:rPr>
                        <a:t>Quad (optional)</a:t>
                      </a:r>
                      <a:endParaRPr lang="zh-CN" altLang="en-US" sz="1200" dirty="0">
                        <a:latin typeface="阿里妈妈方圆体 VF" charset="-122"/>
                        <a:ea typeface="阿里妈妈方圆体 VF" charset="-122"/>
                      </a:endParaRPr>
                    </a:p>
                    <a:p>
                      <a:pPr>
                        <a:buNone/>
                      </a:pPr>
                      <a:endParaRPr lang="zh-CN" altLang="en-US" sz="1200">
                        <a:latin typeface="阿里妈妈方圆体 VF" charset="-122"/>
                        <a:ea typeface="阿里妈妈方圆体 VF" charset="-122"/>
                      </a:endParaRPr>
                    </a:p>
                  </a:txBody>
                  <a:tcPr>
                    <a:noFill/>
                  </a:tcPr>
                </a:tc>
              </a:tr>
            </a:tbl>
          </a:graphicData>
        </a:graphic>
      </p:graphicFrame>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1449"/>
            <a:ext cx="12191328" cy="6856446"/>
          </a:xfrm>
          <a:prstGeom prst="rect">
            <a:avLst/>
          </a:prstGeom>
        </p:spPr>
      </p:pic>
      <p:sp>
        <p:nvSpPr>
          <p:cNvPr id="3" name="文本框 2"/>
          <p:cNvSpPr txBox="1"/>
          <p:nvPr/>
        </p:nvSpPr>
        <p:spPr>
          <a:xfrm>
            <a:off x="1148080" y="836295"/>
            <a:ext cx="6101080" cy="58356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课程表：第二周</a:t>
            </a:r>
            <a:endParaRPr lang="zh-CN" sz="2400">
              <a:solidFill>
                <a:srgbClr val="1E3200"/>
              </a:solidFill>
              <a:latin typeface="阿里妈妈方圆体 VF" charset="-122"/>
              <a:ea typeface="阿里妈妈方圆体 VF" charset="-122"/>
              <a:cs typeface="阿里妈妈方圆体 VF" charset="-122"/>
              <a:sym typeface="+mn-ea"/>
            </a:endParaRPr>
          </a:p>
        </p:txBody>
      </p:sp>
      <p:graphicFrame>
        <p:nvGraphicFramePr>
          <p:cNvPr id="7" name="表格 6"/>
          <p:cNvGraphicFramePr/>
          <p:nvPr>
            <p:custDataLst>
              <p:tags r:id="rId2"/>
            </p:custDataLst>
          </p:nvPr>
        </p:nvGraphicFramePr>
        <p:xfrm>
          <a:off x="998855" y="1842770"/>
          <a:ext cx="10194290" cy="4084955"/>
        </p:xfrm>
        <a:graphic>
          <a:graphicData uri="http://schemas.openxmlformats.org/drawingml/2006/table">
            <a:tbl>
              <a:tblPr firstRow="1" bandRow="1">
                <a:tableStyleId>{5C22544A-7EE6-4342-B048-85BDC9FD1C3A}</a:tableStyleId>
              </a:tblPr>
              <a:tblGrid>
                <a:gridCol w="988695"/>
                <a:gridCol w="1315085"/>
                <a:gridCol w="1315085"/>
                <a:gridCol w="1315085"/>
                <a:gridCol w="1315085"/>
                <a:gridCol w="1315085"/>
                <a:gridCol w="1315085"/>
                <a:gridCol w="1315085"/>
              </a:tblGrid>
              <a:tr h="406400">
                <a:tc>
                  <a:txBody>
                    <a:bodyPr/>
                    <a:lstStyle/>
                    <a:p>
                      <a:pPr>
                        <a:buNone/>
                      </a:pPr>
                      <a:endParaRPr lang="zh-CN" altLang="en-US" sz="1400">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Saturday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Sunday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Monday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Tuesday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Wednesday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Thursday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Friday</a:t>
                      </a:r>
                      <a:endParaRPr lang="en-US" altLang="zh-CN" sz="1400">
                        <a:solidFill>
                          <a:srgbClr val="1E3200"/>
                        </a:solidFill>
                        <a:latin typeface="阿里妈妈方圆体 VF" charset="-122"/>
                        <a:ea typeface="阿里妈妈方圆体 VF" charset="-122"/>
                      </a:endParaRPr>
                    </a:p>
                  </a:txBody>
                  <a:tcPr>
                    <a:noFill/>
                  </a:tcPr>
                </a:tc>
              </a:tr>
              <a:tr h="385445">
                <a:tc>
                  <a:txBody>
                    <a:bodyPr/>
                    <a:lstStyle/>
                    <a:p>
                      <a:pPr>
                        <a:buNone/>
                      </a:pPr>
                      <a:endParaRPr lang="en-US" altLang="zh-CN" sz="1200">
                        <a:latin typeface="阿里妈妈方圆体 VF" charset="-122"/>
                        <a:ea typeface="阿里妈妈方圆体 VF" charset="-122"/>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rPr>
                        <a:t>13-Jul-2024</a:t>
                      </a:r>
                      <a:endParaRPr lang="en-US" altLang="zh-CN" sz="1200">
                        <a:latin typeface="阿里妈妈方圆体 VF" charset="-122"/>
                        <a:ea typeface="阿里妈妈方圆体 VF" charset="-122"/>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14-Jul-2024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15-Jul-2024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16-Jul-2024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17-Jul-2024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18-Jul-2024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19-Jul-2024</a:t>
                      </a:r>
                      <a:endParaRPr lang="en-US" altLang="zh-CN" sz="1200">
                        <a:latin typeface="阿里妈妈方圆体 VF" charset="-122"/>
                        <a:ea typeface="阿里妈妈方圆体 VF" charset="-122"/>
                        <a:sym typeface="+mn-ea"/>
                      </a:endParaRPr>
                    </a:p>
                  </a:txBody>
                  <a:tcPr>
                    <a:solidFill>
                      <a:schemeClr val="bg1">
                        <a:lumMod val="85000"/>
                      </a:schemeClr>
                    </a:solidFill>
                  </a:tcPr>
                </a:tc>
              </a:tr>
              <a:tr h="919480">
                <a:tc>
                  <a:txBody>
                    <a:bodyPr/>
                    <a:lstStyle/>
                    <a:p>
                      <a:pPr>
                        <a:buNone/>
                      </a:pPr>
                      <a:r>
                        <a:rPr lang="en-US" altLang="zh-CN" sz="1200">
                          <a:latin typeface="阿里妈妈方圆体 VF" charset="-122"/>
                          <a:ea typeface="阿里妈妈方圆体 VF" charset="-122"/>
                          <a:sym typeface="+mn-ea"/>
                        </a:rPr>
                        <a:t>Morning</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zh-CN" altLang="en-US" sz="1200">
                          <a:latin typeface="阿里妈妈方圆体 VF" charset="-122"/>
                          <a:ea typeface="阿里妈妈方圆体 VF" charset="-122"/>
                        </a:rPr>
                        <a:t>Hiking and tour</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Farmer market</a:t>
                      </a:r>
                      <a:endParaRPr lang="zh-CN" altLang="en-US" sz="1200">
                        <a:latin typeface="阿里妈妈方圆体 VF" charset="-122"/>
                        <a:ea typeface="阿里妈妈方圆体 VF" charset="-122"/>
                      </a:endParaRPr>
                    </a:p>
                  </a:txBody>
                  <a:tcPr>
                    <a:noFill/>
                  </a:tcPr>
                </a:tc>
                <a:tc>
                  <a:txBody>
                    <a:bodyPr/>
                    <a:lstStyle/>
                    <a:p>
                      <a:pPr>
                        <a:buNone/>
                      </a:pPr>
                      <a:r>
                        <a:rPr lang="en-US" altLang="zh-CN" sz="1200" dirty="0">
                          <a:latin typeface="阿里妈妈方圆体 VF" charset="-122"/>
                          <a:ea typeface="阿里妈妈方圆体 VF" charset="-122"/>
                        </a:rPr>
                        <a:t>City tour</a:t>
                      </a:r>
                      <a:endParaRPr lang="zh-CN" altLang="en-US" sz="1200" dirty="0">
                        <a:latin typeface="阿里妈妈方圆体 VF" charset="-122"/>
                        <a:ea typeface="阿里妈妈方圆体 VF" charset="-122"/>
                      </a:endParaRPr>
                    </a:p>
                  </a:txBody>
                  <a:tcPr>
                    <a:noFill/>
                  </a:tcPr>
                </a:tc>
                <a:tc>
                  <a:txBody>
                    <a:bodyPr/>
                    <a:lstStyle/>
                    <a:p>
                      <a:pPr>
                        <a:buNone/>
                      </a:pPr>
                      <a:r>
                        <a:rPr lang="en-US" altLang="zh-CN" sz="1200">
                          <a:latin typeface="阿里妈妈方圆体 VF" charset="-122"/>
                          <a:ea typeface="阿里妈妈方圆体 VF" charset="-122"/>
                        </a:rPr>
                        <a:t>Course preview&amp;English Language Art5</a:t>
                      </a:r>
                      <a:endParaRPr lang="en-US" altLang="zh-CN"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Welcome&amp; Orientation</a:t>
                      </a:r>
                      <a:r>
                        <a:rPr lang="en-US" altLang="zh-CN" sz="1200">
                          <a:latin typeface="阿里妈妈方圆体 VF" charset="-122"/>
                          <a:ea typeface="阿里妈妈方圆体 VF" charset="-122"/>
                        </a:rPr>
                        <a:t> event</a:t>
                      </a:r>
                      <a:endParaRPr lang="en-US" altLang="zh-CN"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Big Data &amp; Business</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Analytics 1</a:t>
                      </a: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Big Data &amp; Business</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Analytics 2</a:t>
                      </a:r>
                      <a:endParaRPr lang="zh-CN" altLang="en-US" sz="1200">
                        <a:latin typeface="阿里妈妈方圆体 VF" charset="-122"/>
                        <a:ea typeface="阿里妈妈方圆体 VF" charset="-122"/>
                      </a:endParaRPr>
                    </a:p>
                  </a:txBody>
                  <a:tcPr>
                    <a:noFill/>
                  </a:tcPr>
                </a:tc>
                <a:tc>
                  <a:txBody>
                    <a:bodyPr/>
                    <a:lstStyle/>
                    <a:p>
                      <a:pPr>
                        <a:buNone/>
                      </a:pPr>
                      <a:r>
                        <a:rPr lang="zh-CN" altLang="en-US" sz="1200" dirty="0">
                          <a:latin typeface="阿里妈妈方圆体 VF" charset="-122"/>
                          <a:ea typeface="阿里妈妈方圆体 VF" charset="-122"/>
                        </a:rPr>
                        <a:t>Big Data &amp; Business Analytics 3</a:t>
                      </a:r>
                      <a:endParaRPr lang="zh-CN" altLang="en-US" sz="1200" dirty="0">
                        <a:latin typeface="阿里妈妈方圆体 VF" charset="-122"/>
                        <a:ea typeface="阿里妈妈方圆体 VF" charset="-122"/>
                      </a:endParaRPr>
                    </a:p>
                  </a:txBody>
                  <a:tcPr>
                    <a:noFill/>
                  </a:tcPr>
                </a:tc>
              </a:tr>
              <a:tr h="1737360">
                <a:tc>
                  <a:txBody>
                    <a:bodyPr/>
                    <a:lstStyle/>
                    <a:p>
                      <a:pPr>
                        <a:buNone/>
                      </a:pPr>
                      <a:r>
                        <a:rPr lang="en-US" altLang="zh-CN" sz="1200" dirty="0">
                          <a:latin typeface="阿里妈妈方圆体 VF" charset="-122"/>
                          <a:ea typeface="阿里妈妈方圆体 VF" charset="-122"/>
                          <a:sym typeface="+mn-ea"/>
                        </a:rPr>
                        <a:t>Afternoon</a:t>
                      </a:r>
                      <a:endParaRPr lang="en-US" altLang="zh-CN" sz="1200" dirty="0">
                        <a:latin typeface="阿里妈妈方圆体 VF" charset="-122"/>
                        <a:ea typeface="阿里妈妈方圆体 VF" charset="-122"/>
                        <a:sym typeface="+mn-ea"/>
                      </a:endParaRPr>
                    </a:p>
                    <a:p>
                      <a:pPr>
                        <a:buNone/>
                      </a:pPr>
                      <a:endParaRPr lang="en-US" altLang="zh-CN" sz="1200" dirty="0">
                        <a:ea typeface="阿里妈妈方圆体 VF" charset="-122"/>
                        <a:sym typeface="+mn-ea"/>
                      </a:endParaRPr>
                    </a:p>
                  </a:txBody>
                  <a:tcPr>
                    <a:solidFill>
                      <a:schemeClr val="bg1">
                        <a:lumMod val="85000"/>
                      </a:schemeClr>
                    </a:solidFill>
                  </a:tcPr>
                </a:tc>
                <a:tc>
                  <a:txBody>
                    <a:bodyPr/>
                    <a:lstStyle/>
                    <a:p>
                      <a:pPr>
                        <a:buNone/>
                      </a:pP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Movie at lthaca mall</a:t>
                      </a:r>
                      <a:endParaRPr lang="zh-CN" altLang="en-US" sz="1200">
                        <a:latin typeface="阿里妈妈方圆体 VF" charset="-122"/>
                        <a:ea typeface="阿里妈妈方圆体 VF" charset="-122"/>
                      </a:endParaRPr>
                    </a:p>
                  </a:txBody>
                  <a:tcPr>
                    <a:noFill/>
                  </a:tcPr>
                </a:tc>
                <a:tc>
                  <a:txBody>
                    <a:bodyPr/>
                    <a:lstStyle/>
                    <a:p>
                      <a:pPr>
                        <a:buNone/>
                      </a:pPr>
                      <a:r>
                        <a:rPr lang="en-US" altLang="zh-CN" sz="1200">
                          <a:latin typeface="阿里妈妈方圆体 VF" charset="-122"/>
                          <a:ea typeface="阿里妈妈方圆体 VF" charset="-122"/>
                        </a:rPr>
                        <a:t>Introduction to.Economics 5</a:t>
                      </a:r>
                      <a:endParaRPr lang="en-US" altLang="zh-CN"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English Language Art</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group oral presentation</a:t>
                      </a: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Info, session on</a:t>
                      </a:r>
                      <a:r>
                        <a:rPr lang="en-US" altLang="zh-CN" sz="1200">
                          <a:latin typeface="阿里妈妈方圆体 VF" charset="-122"/>
                          <a:ea typeface="阿里妈妈方圆体 VF" charset="-122"/>
                        </a:rPr>
                        <a:t> graduate school</a:t>
                      </a:r>
                      <a:endParaRPr lang="en-US" altLang="zh-CN" sz="1200">
                        <a:latin typeface="阿里妈妈方圆体 VF" charset="-122"/>
                        <a:ea typeface="阿里妈妈方圆体 VF" charset="-122"/>
                      </a:endParaRPr>
                    </a:p>
                    <a:p>
                      <a:pPr>
                        <a:buNone/>
                      </a:pPr>
                      <a:r>
                        <a:rPr lang="en-US" altLang="zh-CN" sz="1200">
                          <a:latin typeface="阿里妈妈方圆体 VF" charset="-122"/>
                          <a:ea typeface="阿里妈妈方圆体 VF" charset="-122"/>
                        </a:rPr>
                        <a:t>application</a:t>
                      </a:r>
                      <a:endParaRPr lang="en-US" altLang="zh-CN" sz="1200">
                        <a:latin typeface="阿里妈妈方圆体 VF" charset="-122"/>
                        <a:ea typeface="阿里妈妈方圆体 VF" charset="-122"/>
                      </a:endParaRPr>
                    </a:p>
                    <a:p>
                      <a:pPr>
                        <a:buNone/>
                      </a:pPr>
                      <a:r>
                        <a:rPr lang="zh-CN" altLang="en-US" sz="1200">
                          <a:latin typeface="阿里妈妈方圆体 VF" charset="-122"/>
                          <a:ea typeface="阿里妈妈方圆体 VF" charset="-122"/>
                          <a:sym typeface="+mn-ea"/>
                        </a:rPr>
                        <a:t>Hike on campus trails</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sym typeface="+mn-ea"/>
                        </a:rPr>
                        <a:t>(optional)</a:t>
                      </a:r>
                      <a:endParaRPr lang="en-US" altLang="zh-CN" sz="1200">
                        <a:latin typeface="阿里妈妈方圆体 VF" charset="-122"/>
                        <a:ea typeface="阿里妈妈方圆体 VF" charset="-122"/>
                      </a:endParaRPr>
                    </a:p>
                    <a:p>
                      <a:pPr>
                        <a:buNone/>
                      </a:pPr>
                      <a:endParaRPr lang="en-US" altLang="zh-CN"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Academic research</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seminar</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sym typeface="+mn-ea"/>
                        </a:rPr>
                        <a:t>Consultation with CICER</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sym typeface="+mn-ea"/>
                        </a:rPr>
                        <a:t>director (optional)</a:t>
                      </a:r>
                      <a:endParaRPr lang="zh-CN" altLang="en-US" sz="1200">
                        <a:latin typeface="阿里妈妈方圆体 VF" charset="-122"/>
                        <a:ea typeface="阿里妈妈方圆体 VF" charset="-122"/>
                      </a:endParaRPr>
                    </a:p>
                    <a:p>
                      <a:pPr>
                        <a:buNone/>
                      </a:pP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Social event withMS/PhD students</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Business </a:t>
                      </a:r>
                      <a:endParaRPr lang="zh-CN" altLang="en-US" sz="1200">
                        <a:latin typeface="阿里妈妈方圆体 VF" charset="-122"/>
                        <a:ea typeface="阿里妈妈方圆体 VF" charset="-122"/>
                      </a:endParaRPr>
                    </a:p>
                    <a:p>
                      <a:pPr>
                        <a:buNone/>
                      </a:pPr>
                      <a:r>
                        <a:rPr lang="zh-CN" altLang="en-US" sz="1200" dirty="0">
                          <a:latin typeface="阿里妈妈方圆体 VF" charset="-122"/>
                          <a:ea typeface="阿里妈妈方圆体 VF" charset="-122"/>
                          <a:sym typeface="+mn-ea"/>
                        </a:rPr>
                        <a:t>Live concert in Arts</a:t>
                      </a:r>
                      <a:endParaRPr lang="zh-CN" altLang="en-US" sz="1200" dirty="0">
                        <a:latin typeface="阿里妈妈方圆体 VF" charset="-122"/>
                        <a:ea typeface="阿里妈妈方圆体 VF" charset="-122"/>
                      </a:endParaRPr>
                    </a:p>
                    <a:p>
                      <a:pPr>
                        <a:buNone/>
                      </a:pPr>
                      <a:r>
                        <a:rPr lang="zh-CN" altLang="en-US" sz="1200" dirty="0">
                          <a:latin typeface="阿里妈妈方圆体 VF" charset="-122"/>
                          <a:ea typeface="阿里妈妈方圆体 VF" charset="-122"/>
                          <a:sym typeface="+mn-ea"/>
                        </a:rPr>
                        <a:t>Quad (optional)</a:t>
                      </a:r>
                      <a:endParaRPr lang="zh-CN" altLang="en-US" sz="1200" dirty="0">
                        <a:latin typeface="阿里妈妈方圆体 VF" charset="-122"/>
                        <a:ea typeface="阿里妈妈方圆体 VF" charset="-122"/>
                      </a:endParaRPr>
                    </a:p>
                    <a:p>
                      <a:pPr>
                        <a:buNone/>
                      </a:pPr>
                      <a:endParaRPr lang="zh-CN" altLang="en-US" sz="1200">
                        <a:latin typeface="阿里妈妈方圆体 VF" charset="-122"/>
                        <a:ea typeface="阿里妈妈方圆体 VF" charset="-122"/>
                      </a:endParaRPr>
                    </a:p>
                  </a:txBody>
                  <a:tcPr>
                    <a:noFill/>
                  </a:tcPr>
                </a:tc>
              </a:tr>
            </a:tbl>
          </a:graphicData>
        </a:graphic>
      </p:graphicFrame>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1449"/>
            <a:ext cx="12191328" cy="6856446"/>
          </a:xfrm>
          <a:prstGeom prst="rect">
            <a:avLst/>
          </a:prstGeom>
        </p:spPr>
      </p:pic>
      <p:sp>
        <p:nvSpPr>
          <p:cNvPr id="3" name="文本框 2"/>
          <p:cNvSpPr txBox="1"/>
          <p:nvPr/>
        </p:nvSpPr>
        <p:spPr>
          <a:xfrm>
            <a:off x="1148080" y="836295"/>
            <a:ext cx="6101080" cy="58356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课程表：第三周</a:t>
            </a:r>
            <a:endParaRPr lang="zh-CN" sz="2400">
              <a:solidFill>
                <a:srgbClr val="1E3200"/>
              </a:solidFill>
              <a:latin typeface="阿里妈妈方圆体 VF" charset="-122"/>
              <a:ea typeface="阿里妈妈方圆体 VF" charset="-122"/>
              <a:cs typeface="阿里妈妈方圆体 VF" charset="-122"/>
              <a:sym typeface="+mn-ea"/>
            </a:endParaRPr>
          </a:p>
        </p:txBody>
      </p:sp>
      <p:graphicFrame>
        <p:nvGraphicFramePr>
          <p:cNvPr id="7" name="表格 6"/>
          <p:cNvGraphicFramePr/>
          <p:nvPr>
            <p:custDataLst>
              <p:tags r:id="rId2"/>
            </p:custDataLst>
          </p:nvPr>
        </p:nvGraphicFramePr>
        <p:xfrm>
          <a:off x="998855" y="1842770"/>
          <a:ext cx="10194290" cy="3390900"/>
        </p:xfrm>
        <a:graphic>
          <a:graphicData uri="http://schemas.openxmlformats.org/drawingml/2006/table">
            <a:tbl>
              <a:tblPr firstRow="1" bandRow="1">
                <a:tableStyleId>{5C22544A-7EE6-4342-B048-85BDC9FD1C3A}</a:tableStyleId>
              </a:tblPr>
              <a:tblGrid>
                <a:gridCol w="941705"/>
                <a:gridCol w="1321797"/>
                <a:gridCol w="1321797"/>
                <a:gridCol w="1321797"/>
                <a:gridCol w="1321797"/>
                <a:gridCol w="1321797"/>
                <a:gridCol w="1321797"/>
                <a:gridCol w="1321797"/>
              </a:tblGrid>
              <a:tr h="406400">
                <a:tc>
                  <a:txBody>
                    <a:bodyPr/>
                    <a:lstStyle/>
                    <a:p>
                      <a:pPr>
                        <a:buNone/>
                      </a:pPr>
                      <a:endParaRPr lang="zh-CN" altLang="en-US" sz="1400">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Saturday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Sunday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Monday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Tuesday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Wednesday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Thursday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Friday</a:t>
                      </a:r>
                      <a:endParaRPr lang="en-US" altLang="zh-CN" sz="1400">
                        <a:solidFill>
                          <a:srgbClr val="1E3200"/>
                        </a:solidFill>
                        <a:latin typeface="阿里妈妈方圆体 VF" charset="-122"/>
                        <a:ea typeface="阿里妈妈方圆体 VF" charset="-122"/>
                      </a:endParaRPr>
                    </a:p>
                  </a:txBody>
                  <a:tcPr>
                    <a:noFill/>
                  </a:tcPr>
                </a:tc>
              </a:tr>
              <a:tr h="385445">
                <a:tc>
                  <a:txBody>
                    <a:bodyPr/>
                    <a:lstStyle/>
                    <a:p>
                      <a:pPr>
                        <a:buNone/>
                      </a:pPr>
                      <a:endParaRPr lang="en-US" altLang="zh-CN" sz="1200">
                        <a:latin typeface="阿里妈妈方圆体 VF" charset="-122"/>
                        <a:ea typeface="阿里妈妈方圆体 VF" charset="-122"/>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rPr>
                        <a:t>20-Jul-2024</a:t>
                      </a:r>
                      <a:endParaRPr lang="en-US" altLang="zh-CN" sz="1200">
                        <a:latin typeface="阿里妈妈方圆体 VF" charset="-122"/>
                        <a:ea typeface="阿里妈妈方圆体 VF" charset="-122"/>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21-Jul-2024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22-Jul-2024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23-Jul-2024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24-Jul-2024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25-Jul-2024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26-Jul-2024</a:t>
                      </a:r>
                      <a:endParaRPr lang="en-US" altLang="zh-CN" sz="1200">
                        <a:latin typeface="阿里妈妈方圆体 VF" charset="-122"/>
                        <a:ea typeface="阿里妈妈方圆体 VF" charset="-122"/>
                        <a:sym typeface="+mn-ea"/>
                      </a:endParaRPr>
                    </a:p>
                  </a:txBody>
                  <a:tcPr>
                    <a:solidFill>
                      <a:schemeClr val="bg1">
                        <a:lumMod val="85000"/>
                      </a:schemeClr>
                    </a:solidFill>
                  </a:tcPr>
                </a:tc>
              </a:tr>
              <a:tr h="956945">
                <a:tc>
                  <a:txBody>
                    <a:bodyPr/>
                    <a:lstStyle/>
                    <a:p>
                      <a:pPr>
                        <a:buNone/>
                      </a:pPr>
                      <a:r>
                        <a:rPr lang="en-US" altLang="zh-CN" sz="1200">
                          <a:latin typeface="阿里妈妈方圆体 VF" charset="-122"/>
                          <a:ea typeface="阿里妈妈方圆体 VF" charset="-122"/>
                          <a:sym typeface="+mn-ea"/>
                        </a:rPr>
                        <a:t>Morning</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dirty="0">
                          <a:latin typeface="阿里妈妈方圆体 VF" charset="-122"/>
                          <a:ea typeface="阿里妈妈方圆体 VF" charset="-122"/>
                        </a:rPr>
                        <a:t>City tour</a:t>
                      </a:r>
                      <a:endParaRPr lang="zh-CN" altLang="en-US" sz="1200" dirty="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Visit Niagara Falls</a:t>
                      </a:r>
                      <a:endParaRPr lang="zh-CN" altLang="en-US" sz="1200">
                        <a:latin typeface="阿里妈妈方圆体 VF" charset="-122"/>
                        <a:ea typeface="阿里妈妈方圆体 VF" charset="-122"/>
                      </a:endParaRPr>
                    </a:p>
                  </a:txBody>
                  <a:tcPr>
                    <a:noFill/>
                  </a:tcPr>
                </a:tc>
                <a:tc>
                  <a:txBody>
                    <a:bodyPr/>
                    <a:lstStyle/>
                    <a:p>
                      <a:pPr>
                        <a:buNone/>
                      </a:pPr>
                      <a:r>
                        <a:rPr lang="en-US" altLang="zh-CN" sz="1200">
                          <a:latin typeface="阿里妈妈方圆体 VF" charset="-122"/>
                          <a:ea typeface="阿里妈妈方圆体 VF" charset="-122"/>
                        </a:rPr>
                        <a:t>Corporate Finance &amp;Valuation 1</a:t>
                      </a:r>
                      <a:endParaRPr lang="en-US" altLang="zh-CN"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Corporate Finance &amp;Valuation 2</a:t>
                      </a: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Corporate Finance &amp;Valuation 3</a:t>
                      </a:r>
                      <a:endParaRPr lang="zh-CN" altLang="en-US" sz="1200">
                        <a:latin typeface="阿里妈妈方圆体 VF" charset="-122"/>
                        <a:ea typeface="阿里妈妈方圆体 VF" charset="-122"/>
                      </a:endParaRPr>
                    </a:p>
                  </a:txBody>
                  <a:tcPr>
                    <a:noFill/>
                  </a:tcPr>
                </a:tc>
                <a:tc>
                  <a:txBody>
                    <a:bodyPr/>
                    <a:lstStyle/>
                    <a:p>
                      <a:pPr>
                        <a:buNone/>
                      </a:pPr>
                      <a:r>
                        <a:rPr lang="zh-CN" altLang="en-US" sz="1200" dirty="0">
                          <a:latin typeface="阿里妈妈方圆体 VF" charset="-122"/>
                          <a:ea typeface="阿里妈妈方圆体 VF" charset="-122"/>
                        </a:rPr>
                        <a:t>Behavioral&amp;Environmental Economics 1</a:t>
                      </a:r>
                      <a:endParaRPr lang="zh-CN" altLang="en-US" sz="1200" dirty="0">
                        <a:latin typeface="阿里妈妈方圆体 VF" charset="-122"/>
                        <a:ea typeface="阿里妈妈方圆体 VF" charset="-122"/>
                      </a:endParaRPr>
                    </a:p>
                  </a:txBody>
                  <a:tcPr>
                    <a:noFill/>
                  </a:tcPr>
                </a:tc>
                <a:tc>
                  <a:txBody>
                    <a:bodyPr/>
                    <a:lstStyle/>
                    <a:p>
                      <a:pPr>
                        <a:buNone/>
                      </a:pPr>
                      <a:r>
                        <a:rPr lang="zh-CN" altLang="en-US" sz="1200" dirty="0">
                          <a:latin typeface="阿里妈妈方圆体 VF" charset="-122"/>
                          <a:ea typeface="阿里妈妈方圆体 VF" charset="-122"/>
                        </a:rPr>
                        <a:t>Behavioral&amp; Environmental Economics 2</a:t>
                      </a:r>
                      <a:endParaRPr lang="zh-CN" altLang="en-US" sz="1200" dirty="0">
                        <a:latin typeface="阿里妈妈方圆体 VF" charset="-122"/>
                        <a:ea typeface="阿里妈妈方圆体 VF" charset="-122"/>
                      </a:endParaRPr>
                    </a:p>
                  </a:txBody>
                  <a:tcPr>
                    <a:noFill/>
                  </a:tcPr>
                </a:tc>
              </a:tr>
              <a:tr h="1005840">
                <a:tc>
                  <a:txBody>
                    <a:bodyPr/>
                    <a:lstStyle/>
                    <a:p>
                      <a:pPr>
                        <a:buNone/>
                      </a:pPr>
                      <a:r>
                        <a:rPr lang="en-US" altLang="zh-CN" sz="1200" dirty="0">
                          <a:latin typeface="阿里妈妈方圆体 VF" charset="-122"/>
                          <a:ea typeface="阿里妈妈方圆体 VF" charset="-122"/>
                          <a:sym typeface="+mn-ea"/>
                        </a:rPr>
                        <a:t>Afternoon</a:t>
                      </a:r>
                      <a:endParaRPr lang="en-US" altLang="zh-CN" sz="1200" dirty="0">
                        <a:latin typeface="阿里妈妈方圆体 VF" charset="-122"/>
                        <a:ea typeface="阿里妈妈方圆体 VF" charset="-122"/>
                        <a:sym typeface="+mn-ea"/>
                      </a:endParaRPr>
                    </a:p>
                  </a:txBody>
                  <a:tcPr>
                    <a:solidFill>
                      <a:schemeClr val="bg1">
                        <a:lumMod val="85000"/>
                      </a:schemeClr>
                    </a:solidFill>
                  </a:tcPr>
                </a:tc>
                <a:tc>
                  <a:txBody>
                    <a:bodyPr/>
                    <a:lstStyle/>
                    <a:p>
                      <a:pPr>
                        <a:buNone/>
                      </a:pPr>
                      <a:endParaRPr lang="zh-CN" altLang="en-US" sz="1200">
                        <a:latin typeface="阿里妈妈方圆体 VF" charset="-122"/>
                        <a:ea typeface="阿里妈妈方圆体 VF" charset="-122"/>
                      </a:endParaRPr>
                    </a:p>
                  </a:txBody>
                  <a:tcPr>
                    <a:noFill/>
                  </a:tcPr>
                </a:tc>
                <a:tc>
                  <a:txBody>
                    <a:bodyPr/>
                    <a:lstStyle/>
                    <a:p>
                      <a:pPr>
                        <a:buNone/>
                      </a:pPr>
                      <a:endParaRPr lang="zh-CN" altLang="en-US" sz="1200">
                        <a:latin typeface="阿里妈妈方圆体 VF" charset="-122"/>
                        <a:ea typeface="阿里妈妈方圆体 VF" charset="-122"/>
                      </a:endParaRPr>
                    </a:p>
                  </a:txBody>
                  <a:tcPr>
                    <a:noFill/>
                  </a:tcPr>
                </a:tc>
                <a:tc>
                  <a:txBody>
                    <a:bodyPr/>
                    <a:lstStyle/>
                    <a:p>
                      <a:pPr>
                        <a:buNone/>
                      </a:pPr>
                      <a:r>
                        <a:rPr lang="en-US" altLang="zh-CN" sz="1200" dirty="0">
                          <a:latin typeface="阿里妈妈方圆体 VF" charset="-122"/>
                          <a:ea typeface="阿里妈妈方圆体 VF" charset="-122"/>
                        </a:rPr>
                        <a:t>Business analysis simulation 1</a:t>
                      </a:r>
                      <a:endParaRPr lang="en-US" altLang="zh-CN" sz="1200" dirty="0">
                        <a:latin typeface="阿里妈妈方圆体 VF" charset="-122"/>
                        <a:ea typeface="阿里妈妈方圆体 VF" charset="-122"/>
                      </a:endParaRPr>
                    </a:p>
                  </a:txBody>
                  <a:tcPr>
                    <a:noFill/>
                  </a:tcPr>
                </a:tc>
                <a:tc>
                  <a:txBody>
                    <a:bodyPr/>
                    <a:lstStyle/>
                    <a:p>
                      <a:pPr>
                        <a:buNone/>
                      </a:pPr>
                      <a:r>
                        <a:rPr lang="zh-CN" altLang="en-US" sz="1200" dirty="0">
                          <a:latin typeface="阿里妈妈方圆体 VF" charset="-122"/>
                          <a:ea typeface="阿里妈妈方圆体 VF" charset="-122"/>
                        </a:rPr>
                        <a:t>Business analysis simulation 2</a:t>
                      </a:r>
                      <a:endParaRPr lang="zh-CN" altLang="en-US" sz="1200" dirty="0">
                        <a:latin typeface="阿里妈妈方圆体 VF" charset="-122"/>
                        <a:ea typeface="阿里妈妈方圆体 VF" charset="-122"/>
                      </a:endParaRPr>
                    </a:p>
                  </a:txBody>
                  <a:tcPr>
                    <a:noFill/>
                  </a:tcPr>
                </a:tc>
                <a:tc>
                  <a:txBody>
                    <a:bodyPr/>
                    <a:lstStyle/>
                    <a:p>
                      <a:pPr>
                        <a:buNone/>
                      </a:pPr>
                      <a:r>
                        <a:rPr lang="zh-CN" altLang="en-US" sz="1200" dirty="0">
                          <a:latin typeface="阿里妈妈方圆体 VF" charset="-122"/>
                          <a:ea typeface="阿里妈妈方圆体 VF" charset="-122"/>
                        </a:rPr>
                        <a:t>Business analysis simulation 3</a:t>
                      </a:r>
                      <a:endParaRPr lang="zh-CN" altLang="en-US" sz="1200" dirty="0">
                        <a:latin typeface="阿里妈妈方圆体 VF" charset="-122"/>
                        <a:ea typeface="阿里妈妈方圆体 VF" charset="-122"/>
                      </a:endParaRPr>
                    </a:p>
                  </a:txBody>
                  <a:tcPr>
                    <a:noFill/>
                  </a:tcPr>
                </a:tc>
                <a:tc>
                  <a:txBody>
                    <a:bodyPr/>
                    <a:lstStyle/>
                    <a:p>
                      <a:pPr>
                        <a:buNone/>
                      </a:pPr>
                      <a:r>
                        <a:rPr lang="zh-CN" altLang="en-US" sz="1200" dirty="0">
                          <a:latin typeface="阿里妈妈方圆体 VF" charset="-122"/>
                          <a:ea typeface="阿里妈妈方圆体 VF" charset="-122"/>
                        </a:rPr>
                        <a:t>Business analysis simulation 4</a:t>
                      </a:r>
                      <a:endParaRPr lang="zh-CN" altLang="en-US" sz="1200" dirty="0">
                        <a:latin typeface="阿里妈妈方圆体 VF" charset="-122"/>
                        <a:ea typeface="阿里妈妈方圆体 VF" charset="-122"/>
                      </a:endParaRPr>
                    </a:p>
                  </a:txBody>
                  <a:tcPr>
                    <a:noFill/>
                  </a:tcPr>
                </a:tc>
                <a:tc>
                  <a:txBody>
                    <a:bodyPr/>
                    <a:lstStyle/>
                    <a:p>
                      <a:pPr>
                        <a:buNone/>
                      </a:pPr>
                      <a:r>
                        <a:rPr lang="zh-CN" altLang="en-US" sz="1200" dirty="0">
                          <a:latin typeface="阿里妈妈方圆体 VF" charset="-122"/>
                          <a:ea typeface="阿里妈妈方圆体 VF" charset="-122"/>
                        </a:rPr>
                        <a:t>Panel discussion on working in the industry.</a:t>
                      </a:r>
                      <a:endParaRPr lang="zh-CN" altLang="en-US" sz="1200" dirty="0">
                        <a:latin typeface="阿里妈妈方圆体 VF" charset="-122"/>
                        <a:ea typeface="阿里妈妈方圆体 VF" charset="-122"/>
                      </a:endParaRPr>
                    </a:p>
                  </a:txBody>
                  <a:tcPr>
                    <a:noFill/>
                  </a:tcPr>
                </a:tc>
              </a:tr>
            </a:tbl>
          </a:graphicData>
        </a:graphic>
      </p:graphicFrame>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1449"/>
            <a:ext cx="12191328" cy="6856446"/>
          </a:xfrm>
          <a:prstGeom prst="rect">
            <a:avLst/>
          </a:prstGeom>
        </p:spPr>
      </p:pic>
      <p:sp>
        <p:nvSpPr>
          <p:cNvPr id="3" name="文本框 2"/>
          <p:cNvSpPr txBox="1"/>
          <p:nvPr/>
        </p:nvSpPr>
        <p:spPr>
          <a:xfrm>
            <a:off x="1148080" y="836295"/>
            <a:ext cx="6101080" cy="58356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课程表：第四周</a:t>
            </a:r>
            <a:endParaRPr lang="zh-CN" sz="2400">
              <a:solidFill>
                <a:srgbClr val="1E3200"/>
              </a:solidFill>
              <a:latin typeface="阿里妈妈方圆体 VF" charset="-122"/>
              <a:ea typeface="阿里妈妈方圆体 VF" charset="-122"/>
              <a:cs typeface="阿里妈妈方圆体 VF" charset="-122"/>
              <a:sym typeface="+mn-ea"/>
            </a:endParaRPr>
          </a:p>
        </p:txBody>
      </p:sp>
      <p:graphicFrame>
        <p:nvGraphicFramePr>
          <p:cNvPr id="7" name="表格 6"/>
          <p:cNvGraphicFramePr/>
          <p:nvPr>
            <p:custDataLst>
              <p:tags r:id="rId2"/>
            </p:custDataLst>
          </p:nvPr>
        </p:nvGraphicFramePr>
        <p:xfrm>
          <a:off x="998855" y="1842770"/>
          <a:ext cx="10194290" cy="3805555"/>
        </p:xfrm>
        <a:graphic>
          <a:graphicData uri="http://schemas.openxmlformats.org/drawingml/2006/table">
            <a:tbl>
              <a:tblPr firstRow="1" bandRow="1">
                <a:tableStyleId>{5C22544A-7EE6-4342-B048-85BDC9FD1C3A}</a:tableStyleId>
              </a:tblPr>
              <a:tblGrid>
                <a:gridCol w="1065530"/>
                <a:gridCol w="1304108"/>
                <a:gridCol w="1303655"/>
                <a:gridCol w="1304561"/>
                <a:gridCol w="1304108"/>
                <a:gridCol w="1304108"/>
                <a:gridCol w="1304108"/>
                <a:gridCol w="1304108"/>
              </a:tblGrid>
              <a:tr h="406400">
                <a:tc>
                  <a:txBody>
                    <a:bodyPr/>
                    <a:lstStyle/>
                    <a:p>
                      <a:pPr>
                        <a:buNone/>
                      </a:pPr>
                      <a:endParaRPr lang="zh-CN" altLang="en-US" sz="1400">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Saturday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Sunday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Monday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Tuesday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Wednesday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Thursday</a:t>
                      </a:r>
                      <a:endParaRPr lang="en-US" altLang="zh-CN" sz="1400">
                        <a:solidFill>
                          <a:srgbClr val="1E3200"/>
                        </a:solidFill>
                        <a:latin typeface="阿里妈妈方圆体 VF" charset="-122"/>
                        <a:ea typeface="阿里妈妈方圆体 VF" charset="-122"/>
                      </a:endParaRPr>
                    </a:p>
                  </a:txBody>
                  <a:tcPr>
                    <a:noFill/>
                  </a:tcPr>
                </a:tc>
                <a:tc>
                  <a:txBody>
                    <a:bodyPr/>
                    <a:lstStyle/>
                    <a:p>
                      <a:pPr>
                        <a:buNone/>
                      </a:pPr>
                      <a:r>
                        <a:rPr lang="en-US" altLang="zh-CN" sz="1400">
                          <a:solidFill>
                            <a:srgbClr val="1E3200"/>
                          </a:solidFill>
                          <a:latin typeface="阿里妈妈方圆体 VF" charset="-122"/>
                          <a:ea typeface="阿里妈妈方圆体 VF" charset="-122"/>
                        </a:rPr>
                        <a:t>Friday</a:t>
                      </a:r>
                      <a:endParaRPr lang="en-US" altLang="zh-CN" sz="1400">
                        <a:solidFill>
                          <a:srgbClr val="1E3200"/>
                        </a:solidFill>
                        <a:latin typeface="阿里妈妈方圆体 VF" charset="-122"/>
                        <a:ea typeface="阿里妈妈方圆体 VF" charset="-122"/>
                      </a:endParaRPr>
                    </a:p>
                  </a:txBody>
                  <a:tcPr>
                    <a:noFill/>
                  </a:tcPr>
                </a:tc>
              </a:tr>
              <a:tr h="385445">
                <a:tc>
                  <a:txBody>
                    <a:bodyPr/>
                    <a:lstStyle/>
                    <a:p>
                      <a:pPr>
                        <a:buNone/>
                      </a:pPr>
                      <a:endParaRPr lang="en-US" altLang="zh-CN" sz="1200">
                        <a:latin typeface="阿里妈妈方圆体 VF" charset="-122"/>
                        <a:ea typeface="阿里妈妈方圆体 VF" charset="-122"/>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rPr>
                        <a:t>27-Jul-2024</a:t>
                      </a:r>
                      <a:endParaRPr lang="en-US" altLang="zh-CN" sz="1200">
                        <a:latin typeface="阿里妈妈方圆体 VF" charset="-122"/>
                        <a:ea typeface="阿里妈妈方圆体 VF" charset="-122"/>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28-Jul-2024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29-Jul-2024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30-Jul-2024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31-Jul-2024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1-Aug-2024</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en-US" altLang="zh-CN" sz="1200">
                          <a:latin typeface="阿里妈妈方圆体 VF" charset="-122"/>
                          <a:ea typeface="阿里妈妈方圆体 VF" charset="-122"/>
                          <a:sym typeface="+mn-ea"/>
                        </a:rPr>
                        <a:t>2-Aug-2024</a:t>
                      </a:r>
                      <a:endParaRPr lang="en-US" altLang="zh-CN" sz="1200">
                        <a:latin typeface="阿里妈妈方圆体 VF" charset="-122"/>
                        <a:ea typeface="阿里妈妈方圆体 VF" charset="-122"/>
                        <a:sym typeface="+mn-ea"/>
                      </a:endParaRPr>
                    </a:p>
                  </a:txBody>
                  <a:tcPr>
                    <a:solidFill>
                      <a:schemeClr val="bg1">
                        <a:lumMod val="85000"/>
                      </a:schemeClr>
                    </a:solidFill>
                  </a:tcPr>
                </a:tc>
              </a:tr>
              <a:tr h="1188720">
                <a:tc>
                  <a:txBody>
                    <a:bodyPr/>
                    <a:lstStyle/>
                    <a:p>
                      <a:pPr>
                        <a:buNone/>
                      </a:pPr>
                      <a:r>
                        <a:rPr lang="en-US" altLang="zh-CN" sz="1200">
                          <a:latin typeface="阿里妈妈方圆体 VF" charset="-122"/>
                          <a:ea typeface="阿里妈妈方圆体 VF" charset="-122"/>
                          <a:sym typeface="+mn-ea"/>
                        </a:rPr>
                        <a:t>Morning</a:t>
                      </a:r>
                      <a:endParaRPr lang="en-US" altLang="zh-CN" sz="1200">
                        <a:latin typeface="阿里妈妈方圆体 VF" charset="-122"/>
                        <a:ea typeface="阿里妈妈方圆体 VF" charset="-122"/>
                        <a:sym typeface="+mn-ea"/>
                      </a:endParaRPr>
                    </a:p>
                  </a:txBody>
                  <a:tcPr>
                    <a:solidFill>
                      <a:schemeClr val="bg1">
                        <a:lumMod val="85000"/>
                      </a:schemeClr>
                    </a:solidFill>
                  </a:tcPr>
                </a:tc>
                <a:tc>
                  <a:txBody>
                    <a:bodyPr/>
                    <a:lstStyle/>
                    <a:p>
                      <a:pPr>
                        <a:buNone/>
                      </a:pPr>
                      <a:r>
                        <a:rPr lang="zh-CN" altLang="en-US" sz="1200" dirty="0">
                          <a:latin typeface="阿里妈妈方圆体 VF" charset="-122"/>
                          <a:ea typeface="阿里妈妈方圆体 VF" charset="-122"/>
                        </a:rPr>
                        <a:t>Visit Corning Museum of Glass</a:t>
                      </a:r>
                      <a:endParaRPr lang="zh-CN" altLang="en-US" sz="1200" dirty="0">
                        <a:latin typeface="阿里妈妈方圆体 VF" charset="-122"/>
                        <a:ea typeface="阿里妈妈方圆体 VF" charset="-122"/>
                      </a:endParaRPr>
                    </a:p>
                  </a:txBody>
                  <a:tcPr>
                    <a:noFill/>
                  </a:tcPr>
                </a:tc>
                <a:tc>
                  <a:txBody>
                    <a:bodyPr/>
                    <a:lstStyle/>
                    <a:p>
                      <a:pPr>
                        <a:buNone/>
                      </a:pPr>
                      <a:r>
                        <a:rPr lang="zh-CN" altLang="en-US" sz="1200" dirty="0">
                          <a:latin typeface="阿里妈妈方圆体 VF" charset="-122"/>
                          <a:ea typeface="阿里妈妈方圆体 VF" charset="-122"/>
                        </a:rPr>
                        <a:t>Review for examand prepare for group presentation</a:t>
                      </a:r>
                      <a:endParaRPr lang="zh-CN" altLang="en-US" sz="1200" dirty="0">
                        <a:latin typeface="阿里妈妈方圆体 VF" charset="-122"/>
                        <a:ea typeface="阿里妈妈方圆体 VF" charset="-122"/>
                      </a:endParaRPr>
                    </a:p>
                  </a:txBody>
                  <a:tcPr>
                    <a:noFill/>
                  </a:tcPr>
                </a:tc>
                <a:tc>
                  <a:txBody>
                    <a:bodyPr/>
                    <a:lstStyle/>
                    <a:p>
                      <a:pPr>
                        <a:buNone/>
                      </a:pPr>
                      <a:r>
                        <a:rPr lang="en-US" altLang="zh-CN" sz="1200" dirty="0">
                          <a:latin typeface="阿里妈妈方圆体 VF" charset="-122"/>
                          <a:ea typeface="阿里妈妈方圆体 VF" charset="-122"/>
                        </a:rPr>
                        <a:t>Behavioral&amp; Environmental Economics 3</a:t>
                      </a:r>
                      <a:endParaRPr lang="en-US" altLang="zh-CN" sz="1200" dirty="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Exam</a:t>
                      </a:r>
                      <a:endParaRPr lang="zh-CN" altLang="en-US" sz="1200">
                        <a:latin typeface="阿里妈妈方圆体 VF" charset="-122"/>
                        <a:ea typeface="阿里妈妈方圆体 VF" charset="-122"/>
                      </a:endParaRPr>
                    </a:p>
                  </a:txBody>
                  <a:tcPr>
                    <a:noFill/>
                  </a:tcPr>
                </a:tc>
                <a:tc>
                  <a:txBody>
                    <a:bodyPr/>
                    <a:lstStyle/>
                    <a:p>
                      <a:pPr>
                        <a:buNone/>
                      </a:pPr>
                      <a:r>
                        <a:rPr lang="zh-CN" altLang="en-US" sz="1200" dirty="0">
                          <a:latin typeface="阿里妈妈方圆体 VF" charset="-122"/>
                          <a:ea typeface="阿里妈妈方圆体 VF" charset="-122"/>
                        </a:rPr>
                        <a:t>Check out of cornell</a:t>
                      </a:r>
                      <a:endParaRPr lang="zh-CN" altLang="en-US" sz="1200" dirty="0">
                        <a:latin typeface="阿里妈妈方圆体 VF" charset="-122"/>
                        <a:ea typeface="阿里妈妈方圆体 VF" charset="-122"/>
                      </a:endParaRPr>
                    </a:p>
                    <a:p>
                      <a:pPr>
                        <a:buNone/>
                      </a:pPr>
                      <a:r>
                        <a:rPr lang="zh-CN" altLang="en-US" sz="1200" dirty="0">
                          <a:latin typeface="阿里妈妈方圆体 VF" charset="-122"/>
                          <a:ea typeface="阿里妈妈方圆体 VF" charset="-122"/>
                        </a:rPr>
                        <a:t>housing and </a:t>
                      </a:r>
                      <a:r>
                        <a:rPr lang="en-US" altLang="zh-CN" sz="1200" dirty="0">
                          <a:latin typeface="阿里妈妈方圆体 VF" charset="-122"/>
                          <a:ea typeface="阿里妈妈方圆体 VF" charset="-122"/>
                        </a:rPr>
                        <a:t>leave</a:t>
                      </a:r>
                      <a:r>
                        <a:rPr lang="zh-CN" altLang="en-US" sz="1200" dirty="0">
                          <a:latin typeface="阿里妈妈方圆体 VF" charset="-122"/>
                          <a:ea typeface="阿里妈妈方圆体 VF" charset="-122"/>
                        </a:rPr>
                        <a:t> for</a:t>
                      </a:r>
                      <a:endParaRPr lang="zh-CN" altLang="en-US" sz="1200" dirty="0">
                        <a:latin typeface="阿里妈妈方圆体 VF" charset="-122"/>
                        <a:ea typeface="阿里妈妈方圆体 VF" charset="-122"/>
                      </a:endParaRPr>
                    </a:p>
                    <a:p>
                      <a:pPr>
                        <a:buNone/>
                      </a:pPr>
                      <a:r>
                        <a:rPr lang="zh-CN" altLang="en-US" sz="1200" dirty="0">
                          <a:latin typeface="阿里妈妈方圆体 VF" charset="-122"/>
                          <a:ea typeface="阿里妈妈方圆体 VF" charset="-122"/>
                        </a:rPr>
                        <a:t>New York City</a:t>
                      </a:r>
                      <a:endParaRPr lang="zh-CN" altLang="en-US" sz="1200" dirty="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Tour Cornell Tech on</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Roosevelt lsland</a:t>
                      </a: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Tour United Nation and</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The Metropolitan</a:t>
                      </a:r>
                      <a:r>
                        <a:rPr lang="en-US" altLang="zh-CN" sz="1200">
                          <a:latin typeface="阿里妈妈方圆体 VF" charset="-122"/>
                          <a:ea typeface="阿里妈妈方圆体 VF" charset="-122"/>
                        </a:rPr>
                        <a:t> Museum of Art</a:t>
                      </a:r>
                      <a:endParaRPr lang="en-US" altLang="zh-CN" sz="1200">
                        <a:latin typeface="阿里妈妈方圆体 VF" charset="-122"/>
                        <a:ea typeface="阿里妈妈方圆体 VF" charset="-122"/>
                      </a:endParaRPr>
                    </a:p>
                  </a:txBody>
                  <a:tcPr>
                    <a:noFill/>
                  </a:tcPr>
                </a:tc>
              </a:tr>
              <a:tr h="1188720">
                <a:tc>
                  <a:txBody>
                    <a:bodyPr/>
                    <a:lstStyle/>
                    <a:p>
                      <a:pPr>
                        <a:buNone/>
                      </a:pPr>
                      <a:r>
                        <a:rPr lang="en-US" altLang="zh-CN" sz="1200" dirty="0">
                          <a:latin typeface="阿里妈妈方圆体 VF" charset="-122"/>
                          <a:ea typeface="阿里妈妈方圆体 VF" charset="-122"/>
                          <a:sym typeface="+mn-ea"/>
                        </a:rPr>
                        <a:t>Afternoon</a:t>
                      </a:r>
                      <a:endParaRPr lang="en-US" altLang="zh-CN" sz="1200" dirty="0">
                        <a:latin typeface="阿里妈妈方圆体 VF" charset="-122"/>
                        <a:ea typeface="阿里妈妈方圆体 VF" charset="-122"/>
                        <a:sym typeface="+mn-ea"/>
                      </a:endParaRPr>
                    </a:p>
                  </a:txBody>
                  <a:tcPr>
                    <a:solidFill>
                      <a:schemeClr val="bg1">
                        <a:lumMod val="85000"/>
                      </a:schemeClr>
                    </a:solidFill>
                  </a:tcPr>
                </a:tc>
                <a:tc>
                  <a:txBody>
                    <a:bodyPr/>
                    <a:lstStyle/>
                    <a:p>
                      <a:pPr>
                        <a:buNone/>
                      </a:pPr>
                      <a:endParaRPr lang="zh-CN" altLang="en-US" sz="1200">
                        <a:latin typeface="阿里妈妈方圆体 VF" charset="-122"/>
                        <a:ea typeface="阿里妈妈方圆体 VF" charset="-122"/>
                      </a:endParaRPr>
                    </a:p>
                  </a:txBody>
                  <a:tcPr>
                    <a:noFill/>
                  </a:tcPr>
                </a:tc>
                <a:tc>
                  <a:txBody>
                    <a:bodyPr/>
                    <a:lstStyle/>
                    <a:p>
                      <a:pPr>
                        <a:buNone/>
                      </a:pPr>
                      <a:endParaRPr lang="zh-CN" altLang="en-US" sz="1200">
                        <a:latin typeface="阿里妈妈方圆体 VF" charset="-122"/>
                        <a:ea typeface="阿里妈妈方圆体 VF" charset="-122"/>
                      </a:endParaRPr>
                    </a:p>
                  </a:txBody>
                  <a:tcPr>
                    <a:noFill/>
                  </a:tcPr>
                </a:tc>
                <a:tc>
                  <a:txBody>
                    <a:bodyPr/>
                    <a:lstStyle/>
                    <a:p>
                      <a:pPr>
                        <a:buNone/>
                      </a:pPr>
                      <a:r>
                        <a:rPr lang="en-US" altLang="zh-CN" sz="1200" dirty="0">
                          <a:latin typeface="阿里妈妈方圆体 VF" charset="-122"/>
                          <a:ea typeface="阿里妈妈方圆体 VF" charset="-122"/>
                        </a:rPr>
                        <a:t>Business analysis simulation team presentation</a:t>
                      </a:r>
                      <a:endParaRPr lang="en-US" altLang="zh-CN" sz="1200" dirty="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Closing ceremony</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sym typeface="+mn-ea"/>
                        </a:rPr>
                        <a:t>Photo-taking and dinner</a:t>
                      </a:r>
                      <a:r>
                        <a:rPr lang="en-US" altLang="zh-CN" sz="1200">
                          <a:latin typeface="阿里妈妈方圆体 VF" charset="-122"/>
                          <a:ea typeface="阿里妈妈方圆体 VF" charset="-122"/>
                          <a:sym typeface="+mn-ea"/>
                        </a:rPr>
                        <a:t> reception</a:t>
                      </a:r>
                      <a:endParaRPr lang="en-US" altLang="zh-CN" sz="1200">
                        <a:latin typeface="阿里妈妈方圆体 VF" charset="-122"/>
                        <a:ea typeface="阿里妈妈方圆体 VF" charset="-122"/>
                      </a:endParaRPr>
                    </a:p>
                    <a:p>
                      <a:pPr>
                        <a:buNone/>
                      </a:pP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Visit statue of Liberty &amp;</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Ellis lsland lmmigration</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Museum</a:t>
                      </a:r>
                      <a:endParaRPr lang="zh-CN" altLang="en-US" sz="1200">
                        <a:latin typeface="阿里妈妈方圆体 VF" charset="-122"/>
                        <a:ea typeface="阿里妈妈方圆体 VF" charset="-122"/>
                      </a:endParaRPr>
                    </a:p>
                  </a:txBody>
                  <a:tcPr>
                    <a:noFill/>
                  </a:tcPr>
                </a:tc>
                <a:tc>
                  <a:txBody>
                    <a:bodyPr/>
                    <a:lstStyle/>
                    <a:p>
                      <a:pPr>
                        <a:buNone/>
                      </a:pPr>
                      <a:r>
                        <a:rPr lang="zh-CN" altLang="en-US" sz="1200">
                          <a:latin typeface="阿里妈妈方圆体 VF" charset="-122"/>
                          <a:ea typeface="阿里妈妈方圆体 VF" charset="-122"/>
                        </a:rPr>
                        <a:t>Self-directed tour in</a:t>
                      </a:r>
                      <a:endParaRPr lang="zh-CN" altLang="en-US" sz="1200">
                        <a:latin typeface="阿里妈妈方圆体 VF" charset="-122"/>
                        <a:ea typeface="阿里妈妈方圆体 VF" charset="-122"/>
                      </a:endParaRPr>
                    </a:p>
                    <a:p>
                      <a:pPr>
                        <a:buNone/>
                      </a:pPr>
                      <a:r>
                        <a:rPr lang="zh-CN" altLang="en-US" sz="1200">
                          <a:latin typeface="阿里妈妈方圆体 VF" charset="-122"/>
                          <a:ea typeface="阿里妈妈方圆体 VF" charset="-122"/>
                        </a:rPr>
                        <a:t>New York City</a:t>
                      </a:r>
                      <a:endParaRPr lang="zh-CN" altLang="en-US" sz="1200">
                        <a:latin typeface="阿里妈妈方圆体 VF" charset="-122"/>
                        <a:ea typeface="阿里妈妈方圆体 VF" charset="-122"/>
                      </a:endParaRPr>
                    </a:p>
                  </a:txBody>
                  <a:tcPr>
                    <a:noFill/>
                  </a:tcPr>
                </a:tc>
                <a:tc>
                  <a:txBody>
                    <a:bodyPr/>
                    <a:lstStyle/>
                    <a:p>
                      <a:pPr>
                        <a:buNone/>
                      </a:pPr>
                      <a:endParaRPr lang="en-US" altLang="zh-CN" sz="1200" dirty="0">
                        <a:latin typeface="阿里妈妈方圆体 VF" charset="-122"/>
                        <a:ea typeface="阿里妈妈方圆体 VF" charset="-122"/>
                      </a:endParaRPr>
                    </a:p>
                    <a:p>
                      <a:pPr>
                        <a:buNone/>
                      </a:pPr>
                      <a:endParaRPr lang="en-US" altLang="zh-CN" sz="1200" dirty="0">
                        <a:latin typeface="阿里妈妈方圆体 VF" charset="-122"/>
                        <a:ea typeface="阿里妈妈方圆体 VF" charset="-122"/>
                      </a:endParaRPr>
                    </a:p>
                    <a:p>
                      <a:pPr>
                        <a:buNone/>
                      </a:pPr>
                      <a:r>
                        <a:rPr lang="en-US" altLang="zh-CN" sz="1200" dirty="0">
                          <a:latin typeface="阿里妈妈方圆体 VF" charset="-122"/>
                          <a:ea typeface="阿里妈妈方圆体 VF" charset="-122"/>
                        </a:rPr>
                        <a:t>Departure</a:t>
                      </a:r>
                      <a:endParaRPr lang="zh-CN" altLang="en-US" sz="1200" dirty="0">
                        <a:latin typeface="阿里妈妈方圆体 VF" charset="-122"/>
                        <a:ea typeface="阿里妈妈方圆体 VF" charset="-122"/>
                      </a:endParaRPr>
                    </a:p>
                  </a:txBody>
                  <a:tcPr>
                    <a:noFill/>
                  </a:tcPr>
                </a:tc>
              </a:tr>
            </a:tbl>
          </a:graphicData>
        </a:graphic>
      </p:graphicFrame>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1449"/>
            <a:ext cx="12191328" cy="6856446"/>
          </a:xfrm>
          <a:prstGeom prst="rect">
            <a:avLst/>
          </a:prstGeom>
        </p:spPr>
      </p:pic>
      <p:sp>
        <p:nvSpPr>
          <p:cNvPr id="3" name="文本框 2"/>
          <p:cNvSpPr txBox="1"/>
          <p:nvPr/>
        </p:nvSpPr>
        <p:spPr>
          <a:xfrm>
            <a:off x="1148080" y="836295"/>
            <a:ext cx="10216515" cy="4184650"/>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费用及详情：</a:t>
            </a:r>
            <a:endParaRPr lang="zh-CN" sz="3200" b="1">
              <a:solidFill>
                <a:srgbClr val="1E3200"/>
              </a:solidFill>
              <a:latin typeface="阿里妈妈方圆体 VF" charset="-122"/>
              <a:ea typeface="阿里妈妈方圆体 VF" charset="-122"/>
              <a:cs typeface="阿里妈妈方圆体 VF" charset="-122"/>
              <a:sym typeface="+mn-ea"/>
            </a:endParaRPr>
          </a:p>
          <a:p>
            <a:endParaRPr lang="zh-CN" b="1">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项目费：💲</a:t>
            </a:r>
            <a:r>
              <a:rPr lang="en-US" altLang="zh-CN" sz="2400">
                <a:solidFill>
                  <a:srgbClr val="1E3200"/>
                </a:solidFill>
                <a:latin typeface="阿里妈妈方圆体 VF" charset="-122"/>
                <a:ea typeface="阿里妈妈方圆体 VF" charset="-122"/>
                <a:cs typeface="阿里妈妈方圆体 VF" charset="-122"/>
                <a:sym typeface="+mn-ea"/>
              </a:rPr>
              <a:t>8580                </a:t>
            </a:r>
            <a:r>
              <a:rPr lang="zh-CN"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最低成团人数：</a:t>
            </a:r>
            <a:r>
              <a:rPr lang="en-US" sz="2400">
                <a:solidFill>
                  <a:srgbClr val="1E3200"/>
                </a:solidFill>
                <a:latin typeface="阿里妈妈方圆体 VF" charset="-122"/>
                <a:ea typeface="阿里妈妈方圆体 VF" charset="-122"/>
                <a:cs typeface="阿里妈妈方圆体 VF" charset="-122"/>
                <a:sym typeface="+mn-ea"/>
              </a:rPr>
              <a:t>20</a:t>
            </a:r>
            <a:r>
              <a:rPr lang="zh-CN" altLang="en-US" sz="2400">
                <a:solidFill>
                  <a:srgbClr val="1E3200"/>
                </a:solidFill>
                <a:latin typeface="阿里妈妈方圆体 VF" charset="-122"/>
                <a:ea typeface="阿里妈妈方圆体 VF" charset="-122"/>
                <a:cs typeface="阿里妈妈方圆体 VF" charset="-122"/>
                <a:sym typeface="+mn-ea"/>
              </a:rPr>
              <a:t>人</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项目费中包含：课程费、住宿费用、当地交通费、课程资料费、健康险及意外险、服务费及景点门票费用。不含：国际往返机票、护照办理费、签证及签证服务费、餐费、项目行程以外其他的个人消费等。</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国际往返机票（仅供参考）：💲</a:t>
            </a:r>
            <a:r>
              <a:rPr lang="en-US" altLang="zh-CN" sz="2400">
                <a:solidFill>
                  <a:srgbClr val="1E3200"/>
                </a:solidFill>
                <a:latin typeface="阿里妈妈方圆体 VF" charset="-122"/>
                <a:ea typeface="阿里妈妈方圆体 VF" charset="-122"/>
                <a:cs typeface="阿里妈妈方圆体 VF" charset="-122"/>
                <a:sym typeface="+mn-ea"/>
              </a:rPr>
              <a:t>1600-1800</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签证及服务费（仅供参考）：</a:t>
            </a:r>
            <a:r>
              <a:rPr sz="2400">
                <a:solidFill>
                  <a:srgbClr val="1E3200"/>
                </a:solidFill>
                <a:latin typeface="阿里妈妈方圆体 VF" charset="-122"/>
                <a:ea typeface="阿里妈妈方圆体 VF" charset="-122"/>
                <a:cs typeface="阿里妈妈方圆体 VF" charset="-122"/>
                <a:sym typeface="+mn-ea"/>
              </a:rPr>
              <a:t>2000元人民币，不含签证加急费用和需配合指定领馆面签产生的交通及住宿费用（如被拒签，因签证产生的费用不退）</a:t>
            </a:r>
            <a:r>
              <a:rPr lang="en-US" altLang="zh-CN" sz="2400">
                <a:solidFill>
                  <a:srgbClr val="1E3200"/>
                </a:solidFill>
                <a:latin typeface="阿里妈妈方圆体 VF" charset="-122"/>
                <a:ea typeface="阿里妈妈方圆体 VF" charset="-122"/>
                <a:cs typeface="阿里妈妈方圆体 VF" charset="-122"/>
                <a:sym typeface="+mn-ea"/>
              </a:rPr>
              <a:t>         </a:t>
            </a:r>
            <a:endParaRPr lang="en-US" alt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餐费（仅供参考）：</a:t>
            </a:r>
            <a:r>
              <a:rPr lang="en-US" altLang="zh-CN" sz="2400">
                <a:solidFill>
                  <a:srgbClr val="1E3200"/>
                </a:solidFill>
                <a:latin typeface="阿里妈妈方圆体 VF" charset="-122"/>
                <a:ea typeface="阿里妈妈方圆体 VF" charset="-122"/>
                <a:cs typeface="阿里妈妈方圆体 VF" charset="-122"/>
                <a:sym typeface="+mn-ea"/>
              </a:rPr>
              <a:t>4000</a:t>
            </a:r>
            <a:r>
              <a:rPr lang="zh-CN" altLang="en-US" sz="2400">
                <a:solidFill>
                  <a:srgbClr val="1E3200"/>
                </a:solidFill>
                <a:latin typeface="阿里妈妈方圆体 VF" charset="-122"/>
                <a:ea typeface="阿里妈妈方圆体 VF" charset="-122"/>
                <a:cs typeface="阿里妈妈方圆体 VF" charset="-122"/>
                <a:sym typeface="+mn-ea"/>
              </a:rPr>
              <a:t>元人民币左右</a:t>
            </a:r>
            <a:endParaRPr lang="en-US" altLang="zh-CN" sz="2400">
              <a:solidFill>
                <a:srgbClr val="1E3200"/>
              </a:solidFill>
              <a:latin typeface="阿里妈妈方圆体 VF" charset="-122"/>
              <a:ea typeface="阿里妈妈方圆体 VF" charset="-122"/>
              <a:cs typeface="阿里妈妈方圆体 VF" charset="-122"/>
              <a:sym typeface="+mn-ea"/>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9072245" y="2254885"/>
            <a:ext cx="2669540" cy="3456305"/>
          </a:xfrm>
          <a:prstGeom prst="rect">
            <a:avLst/>
          </a:prstGeom>
        </p:spPr>
      </p:pic>
      <p:pic>
        <p:nvPicPr>
          <p:cNvPr id="2" name="图片 1" descr="未标题-2-06"/>
          <p:cNvPicPr>
            <a:picLocks noChangeAspect="1"/>
          </p:cNvPicPr>
          <p:nvPr/>
        </p:nvPicPr>
        <p:blipFill>
          <a:blip r:embed="rId3"/>
          <a:stretch>
            <a:fillRect/>
          </a:stretch>
        </p:blipFill>
        <p:spPr>
          <a:xfrm>
            <a:off x="37" y="1449"/>
            <a:ext cx="12191328" cy="6856446"/>
          </a:xfrm>
          <a:prstGeom prst="rect">
            <a:avLst/>
          </a:prstGeom>
        </p:spPr>
      </p:pic>
      <p:sp>
        <p:nvSpPr>
          <p:cNvPr id="3" name="文本框 2"/>
          <p:cNvSpPr txBox="1"/>
          <p:nvPr/>
        </p:nvSpPr>
        <p:spPr>
          <a:xfrm>
            <a:off x="1148080" y="836295"/>
            <a:ext cx="6101080" cy="307657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项目收获：</a:t>
            </a:r>
            <a:endParaRPr lang="zh-CN" sz="3200" b="1">
              <a:solidFill>
                <a:srgbClr val="1E3200"/>
              </a:solidFill>
              <a:latin typeface="阿里妈妈方圆体 VF" charset="-122"/>
              <a:ea typeface="阿里妈妈方圆体 VF" charset="-122"/>
              <a:cs typeface="阿里妈妈方圆体 VF" charset="-122"/>
              <a:sym typeface="+mn-ea"/>
            </a:endParaRPr>
          </a:p>
          <a:p>
            <a:endParaRPr lang="zh-CN" b="1">
              <a:solidFill>
                <a:srgbClr val="1E3200"/>
              </a:solidFill>
              <a:latin typeface="阿里妈妈方圆体 VF" charset="-122"/>
              <a:ea typeface="阿里妈妈方圆体 VF" charset="-122"/>
              <a:cs typeface="阿里妈妈方圆体 VF" charset="-122"/>
              <a:sym typeface="+mn-ea"/>
            </a:endParaRPr>
          </a:p>
          <a:p>
            <a:r>
              <a:rPr sz="2400">
                <a:solidFill>
                  <a:srgbClr val="1E3200"/>
                </a:solidFill>
                <a:latin typeface="阿里妈妈方圆体 VF" charset="-122"/>
                <a:ea typeface="阿里妈妈方圆体 VF" charset="-122"/>
                <a:cs typeface="阿里妈妈方圆体 VF" charset="-122"/>
                <a:sym typeface="+mn-ea"/>
              </a:rPr>
              <a:t>▪ CICER 官方结业证书</a:t>
            </a:r>
            <a:endParaRPr sz="2400">
              <a:solidFill>
                <a:srgbClr val="1E3200"/>
              </a:solidFill>
              <a:latin typeface="阿里妈妈方圆体 VF" charset="-122"/>
              <a:ea typeface="阿里妈妈方圆体 VF" charset="-122"/>
              <a:cs typeface="阿里妈妈方圆体 VF" charset="-122"/>
              <a:sym typeface="+mn-ea"/>
            </a:endParaRPr>
          </a:p>
          <a:p>
            <a:endParaRPr sz="2400">
              <a:solidFill>
                <a:srgbClr val="1E3200"/>
              </a:solidFill>
              <a:latin typeface="阿里妈妈方圆体 VF" charset="-122"/>
              <a:ea typeface="阿里妈妈方圆体 VF" charset="-122"/>
              <a:cs typeface="阿里妈妈方圆体 VF" charset="-122"/>
              <a:sym typeface="+mn-ea"/>
            </a:endParaRPr>
          </a:p>
          <a:p>
            <a:r>
              <a:rPr sz="2400">
                <a:solidFill>
                  <a:srgbClr val="1E3200"/>
                </a:solidFill>
                <a:latin typeface="阿里妈妈方圆体 VF" charset="-122"/>
                <a:ea typeface="阿里妈妈方圆体 VF" charset="-122"/>
                <a:cs typeface="阿里妈妈方圆体 VF" charset="-122"/>
                <a:sym typeface="+mn-ea"/>
              </a:rPr>
              <a:t>▪ CICER 官方成绩单</a:t>
            </a:r>
            <a:endParaRPr sz="2400">
              <a:solidFill>
                <a:srgbClr val="1E3200"/>
              </a:solidFill>
              <a:latin typeface="阿里妈妈方圆体 VF" charset="-122"/>
              <a:ea typeface="阿里妈妈方圆体 VF" charset="-122"/>
              <a:cs typeface="阿里妈妈方圆体 VF" charset="-122"/>
              <a:sym typeface="+mn-ea"/>
            </a:endParaRPr>
          </a:p>
          <a:p>
            <a:endParaRPr sz="2400">
              <a:solidFill>
                <a:srgbClr val="1E3200"/>
              </a:solidFill>
              <a:latin typeface="阿里妈妈方圆体 VF" charset="-122"/>
              <a:ea typeface="阿里妈妈方圆体 VF" charset="-122"/>
              <a:cs typeface="阿里妈妈方圆体 VF" charset="-122"/>
              <a:sym typeface="+mn-ea"/>
            </a:endParaRPr>
          </a:p>
          <a:p>
            <a:r>
              <a:rPr sz="2400">
                <a:solidFill>
                  <a:srgbClr val="1E3200"/>
                </a:solidFill>
                <a:latin typeface="阿里妈妈方圆体 VF" charset="-122"/>
                <a:ea typeface="阿里妈妈方圆体 VF" charset="-122"/>
                <a:cs typeface="阿里妈妈方圆体 VF" charset="-122"/>
                <a:sym typeface="+mn-ea"/>
              </a:rPr>
              <a:t>▪ 成绩优异的学员将有机会获得 CICER 教授的推荐信</a:t>
            </a:r>
            <a:endParaRPr sz="2400">
              <a:solidFill>
                <a:srgbClr val="1E3200"/>
              </a:solidFill>
              <a:latin typeface="阿里妈妈方圆体 VF" charset="-122"/>
              <a:ea typeface="阿里妈妈方圆体 VF" charset="-122"/>
              <a:cs typeface="阿里妈妈方圆体 VF" charset="-122"/>
              <a:sym typeface="+mn-ea"/>
            </a:endParaRPr>
          </a:p>
        </p:txBody>
      </p:sp>
      <p:pic>
        <p:nvPicPr>
          <p:cNvPr id="5" name="图片 4"/>
          <p:cNvPicPr>
            <a:picLocks noChangeAspect="1"/>
          </p:cNvPicPr>
          <p:nvPr>
            <p:custDataLst>
              <p:tags r:id="rId4"/>
            </p:custDataLst>
          </p:nvPr>
        </p:nvPicPr>
        <p:blipFill>
          <a:blip r:embed="rId5"/>
          <a:stretch>
            <a:fillRect/>
          </a:stretch>
        </p:blipFill>
        <p:spPr>
          <a:xfrm>
            <a:off x="9072245" y="173355"/>
            <a:ext cx="2669540" cy="2063750"/>
          </a:xfrm>
          <a:prstGeom prst="rect">
            <a:avLst/>
          </a:prstGeom>
        </p:spPr>
      </p:pic>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2"/>
          <a:stretch>
            <a:fillRect/>
          </a:stretch>
        </p:blipFill>
        <p:spPr>
          <a:xfrm>
            <a:off x="7212965" y="4392295"/>
            <a:ext cx="2006600" cy="1505585"/>
          </a:xfrm>
          <a:prstGeom prst="rect">
            <a:avLst/>
          </a:prstGeom>
        </p:spPr>
      </p:pic>
      <p:pic>
        <p:nvPicPr>
          <p:cNvPr id="2" name="图片 1" descr="未标题-2-06"/>
          <p:cNvPicPr>
            <a:picLocks noChangeAspect="1"/>
          </p:cNvPicPr>
          <p:nvPr/>
        </p:nvPicPr>
        <p:blipFill>
          <a:blip r:embed="rId3"/>
          <a:stretch>
            <a:fillRect/>
          </a:stretch>
        </p:blipFill>
        <p:spPr>
          <a:xfrm>
            <a:off x="37" y="1449"/>
            <a:ext cx="12191328" cy="6856446"/>
          </a:xfrm>
          <a:prstGeom prst="rect">
            <a:avLst/>
          </a:prstGeom>
        </p:spPr>
      </p:pic>
      <p:sp>
        <p:nvSpPr>
          <p:cNvPr id="3" name="文本框 2"/>
          <p:cNvSpPr txBox="1"/>
          <p:nvPr/>
        </p:nvSpPr>
        <p:spPr>
          <a:xfrm>
            <a:off x="1148080" y="836295"/>
            <a:ext cx="9570720" cy="3076575"/>
          </a:xfrm>
          <a:prstGeom prst="rect">
            <a:avLst/>
          </a:prstGeom>
          <a:noFill/>
        </p:spPr>
        <p:txBody>
          <a:bodyPr wrap="square" rtlCol="0">
            <a:spAutoFit/>
          </a:bodyPr>
          <a:lstStyle/>
          <a:p>
            <a:r>
              <a:rPr lang="en-US" altLang="zh-CN" sz="3200" b="1">
                <a:solidFill>
                  <a:srgbClr val="1E3200"/>
                </a:solidFill>
                <a:latin typeface="阿里妈妈方圆体 VF" charset="-122"/>
                <a:ea typeface="阿里妈妈方圆体 VF" charset="-122"/>
                <a:cs typeface="阿里妈妈方圆体 VF" charset="-122"/>
                <a:sym typeface="+mn-ea"/>
              </a:rPr>
              <a:t>Housing</a:t>
            </a:r>
            <a:r>
              <a:rPr lang="zh-CN" sz="3200" b="1">
                <a:solidFill>
                  <a:srgbClr val="1E3200"/>
                </a:solidFill>
                <a:latin typeface="阿里妈妈方圆体 VF" charset="-122"/>
                <a:ea typeface="阿里妈妈方圆体 VF" charset="-122"/>
                <a:cs typeface="阿里妈妈方圆体 VF" charset="-122"/>
                <a:sym typeface="+mn-ea"/>
              </a:rPr>
              <a:t>：</a:t>
            </a:r>
            <a:r>
              <a:rPr lang="en-US" altLang="zh-CN" sz="3200" b="1">
                <a:solidFill>
                  <a:srgbClr val="1E3200"/>
                </a:solidFill>
                <a:latin typeface="阿里妈妈方圆体 VF" charset="-122"/>
                <a:ea typeface="阿里妈妈方圆体 VF" charset="-122"/>
                <a:cs typeface="阿里妈妈方圆体 VF" charset="-122"/>
                <a:sym typeface="+mn-ea"/>
              </a:rPr>
              <a:t>Cornell North Campus Townhouses</a:t>
            </a:r>
            <a:endParaRPr lang="zh-CN" sz="3200" b="1">
              <a:solidFill>
                <a:srgbClr val="1E3200"/>
              </a:solidFill>
              <a:latin typeface="阿里妈妈方圆体 VF" charset="-122"/>
              <a:ea typeface="阿里妈妈方圆体 VF" charset="-122"/>
              <a:cs typeface="阿里妈妈方圆体 VF" charset="-122"/>
              <a:sym typeface="+mn-ea"/>
            </a:endParaRPr>
          </a:p>
          <a:p>
            <a:endParaRPr lang="zh-CN" b="1">
              <a:solidFill>
                <a:srgbClr val="1E3200"/>
              </a:solidFill>
              <a:latin typeface="阿里妈妈方圆体 VF" charset="-122"/>
              <a:ea typeface="阿里妈妈方圆体 VF" charset="-122"/>
              <a:cs typeface="阿里妈妈方圆体 VF" charset="-122"/>
              <a:sym typeface="+mn-ea"/>
            </a:endParaRPr>
          </a:p>
          <a:p>
            <a:r>
              <a:rPr sz="2400">
                <a:solidFill>
                  <a:srgbClr val="1E3200"/>
                </a:solidFill>
                <a:latin typeface="阿里妈妈方圆体 VF" charset="-122"/>
                <a:ea typeface="阿里妈妈方圆体 VF" charset="-122"/>
                <a:cs typeface="阿里妈妈方圆体 VF" charset="-122"/>
                <a:sym typeface="+mn-ea"/>
              </a:rPr>
              <a:t>• Each 4-person townhouse unit has 2 double-bed</a:t>
            </a:r>
            <a:endParaRPr sz="2400">
              <a:solidFill>
                <a:srgbClr val="1E3200"/>
              </a:solidFill>
              <a:latin typeface="阿里妈妈方圆体 VF" charset="-122"/>
              <a:ea typeface="阿里妈妈方圆体 VF" charset="-122"/>
              <a:cs typeface="阿里妈妈方圆体 VF" charset="-122"/>
              <a:sym typeface="+mn-ea"/>
            </a:endParaRPr>
          </a:p>
          <a:p>
            <a:r>
              <a:rPr lang="en-US"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rooms, a kitchen, dining room, and living room.</a:t>
            </a:r>
            <a:endParaRPr sz="2400">
              <a:solidFill>
                <a:srgbClr val="1E3200"/>
              </a:solidFill>
              <a:latin typeface="阿里妈妈方圆体 VF" charset="-122"/>
              <a:ea typeface="阿里妈妈方圆体 VF" charset="-122"/>
              <a:cs typeface="阿里妈妈方圆体 VF" charset="-122"/>
              <a:sym typeface="+mn-ea"/>
            </a:endParaRPr>
          </a:p>
          <a:p>
            <a:r>
              <a:rPr sz="2400">
                <a:solidFill>
                  <a:srgbClr val="1E3200"/>
                </a:solidFill>
                <a:latin typeface="阿里妈妈方圆体 VF" charset="-122"/>
                <a:ea typeface="阿里妈妈方圆体 VF" charset="-122"/>
                <a:cs typeface="阿里妈妈方圆体 VF" charset="-122"/>
                <a:sym typeface="+mn-ea"/>
              </a:rPr>
              <a:t>• Wireless internet access.</a:t>
            </a:r>
            <a:endParaRPr sz="2400">
              <a:solidFill>
                <a:srgbClr val="1E3200"/>
              </a:solidFill>
              <a:latin typeface="阿里妈妈方圆体 VF" charset="-122"/>
              <a:ea typeface="阿里妈妈方圆体 VF" charset="-122"/>
              <a:cs typeface="阿里妈妈方圆体 VF" charset="-122"/>
              <a:sym typeface="+mn-ea"/>
            </a:endParaRPr>
          </a:p>
          <a:p>
            <a:r>
              <a:rPr sz="2400">
                <a:solidFill>
                  <a:srgbClr val="1E3200"/>
                </a:solidFill>
                <a:latin typeface="阿里妈妈方圆体 VF" charset="-122"/>
                <a:ea typeface="阿里妈妈方圆体 VF" charset="-122"/>
                <a:cs typeface="阿里妈妈方圆体 VF" charset="-122"/>
                <a:sym typeface="+mn-ea"/>
              </a:rPr>
              <a:t>• Manually controlled air conditioning.</a:t>
            </a:r>
            <a:endParaRPr sz="2400">
              <a:solidFill>
                <a:srgbClr val="1E3200"/>
              </a:solidFill>
              <a:latin typeface="阿里妈妈方圆体 VF" charset="-122"/>
              <a:ea typeface="阿里妈妈方圆体 VF" charset="-122"/>
              <a:cs typeface="阿里妈妈方圆体 VF" charset="-122"/>
              <a:sym typeface="+mn-ea"/>
            </a:endParaRPr>
          </a:p>
          <a:p>
            <a:r>
              <a:rPr sz="2400">
                <a:solidFill>
                  <a:srgbClr val="1E3200"/>
                </a:solidFill>
                <a:latin typeface="阿里妈妈方圆体 VF" charset="-122"/>
                <a:ea typeface="阿里妈妈方圆体 VF" charset="-122"/>
                <a:cs typeface="阿里妈妈方圆体 VF" charset="-122"/>
                <a:sym typeface="+mn-ea"/>
              </a:rPr>
              <a:t>• Bed sheet, pillow and pillowcase, blanket, and</a:t>
            </a:r>
            <a:endParaRPr sz="2400">
              <a:solidFill>
                <a:srgbClr val="1E3200"/>
              </a:solidFill>
              <a:latin typeface="阿里妈妈方圆体 VF" charset="-122"/>
              <a:ea typeface="阿里妈妈方圆体 VF" charset="-122"/>
              <a:cs typeface="阿里妈妈方圆体 VF" charset="-122"/>
              <a:sym typeface="+mn-ea"/>
            </a:endParaRPr>
          </a:p>
          <a:p>
            <a:r>
              <a:rPr lang="en-US"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towels are provided for each bed.</a:t>
            </a:r>
            <a:endParaRPr sz="2400">
              <a:solidFill>
                <a:srgbClr val="1E3200"/>
              </a:solidFill>
              <a:latin typeface="阿里妈妈方圆体 VF" charset="-122"/>
              <a:ea typeface="阿里妈妈方圆体 VF" charset="-122"/>
              <a:cs typeface="阿里妈妈方圆体 VF" charset="-122"/>
              <a:sym typeface="+mn-ea"/>
            </a:endParaRPr>
          </a:p>
        </p:txBody>
      </p:sp>
      <p:pic>
        <p:nvPicPr>
          <p:cNvPr id="4" name="图片 3"/>
          <p:cNvPicPr>
            <a:picLocks noChangeAspect="1"/>
          </p:cNvPicPr>
          <p:nvPr>
            <p:custDataLst>
              <p:tags r:id="rId4"/>
            </p:custDataLst>
          </p:nvPr>
        </p:nvPicPr>
        <p:blipFill>
          <a:blip r:embed="rId5"/>
          <a:stretch>
            <a:fillRect/>
          </a:stretch>
        </p:blipFill>
        <p:spPr>
          <a:xfrm>
            <a:off x="9219565" y="1617345"/>
            <a:ext cx="2486025" cy="2295525"/>
          </a:xfrm>
          <a:prstGeom prst="rect">
            <a:avLst/>
          </a:prstGeom>
        </p:spPr>
      </p:pic>
      <p:pic>
        <p:nvPicPr>
          <p:cNvPr id="7" name="图片 6"/>
          <p:cNvPicPr>
            <a:picLocks noChangeAspect="1"/>
          </p:cNvPicPr>
          <p:nvPr>
            <p:custDataLst>
              <p:tags r:id="rId6"/>
            </p:custDataLst>
          </p:nvPr>
        </p:nvPicPr>
        <p:blipFill>
          <a:blip r:embed="rId7"/>
          <a:stretch>
            <a:fillRect/>
          </a:stretch>
        </p:blipFill>
        <p:spPr>
          <a:xfrm>
            <a:off x="1148080" y="4388485"/>
            <a:ext cx="5204460" cy="1509395"/>
          </a:xfrm>
          <a:prstGeom prst="rect">
            <a:avLst/>
          </a:prstGeom>
        </p:spPr>
      </p:pic>
    </p:spTree>
    <p:custDataLst>
      <p:tags r:id="rId8"/>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stretch>
            <a:fillRect/>
          </a:stretch>
        </p:blipFill>
        <p:spPr>
          <a:xfrm>
            <a:off x="-65405" y="5062220"/>
            <a:ext cx="2310130" cy="179070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8526145" y="0"/>
            <a:ext cx="3681730" cy="6858000"/>
          </a:xfrm>
          <a:prstGeom prst="rect">
            <a:avLst/>
          </a:prstGeom>
        </p:spPr>
      </p:pic>
      <p:pic>
        <p:nvPicPr>
          <p:cNvPr id="2" name="图片 1" descr="未标题-2-06"/>
          <p:cNvPicPr>
            <a:picLocks noChangeAspect="1"/>
          </p:cNvPicPr>
          <p:nvPr/>
        </p:nvPicPr>
        <p:blipFill>
          <a:blip r:embed="rId5"/>
          <a:stretch>
            <a:fillRect/>
          </a:stretch>
        </p:blipFill>
        <p:spPr>
          <a:xfrm>
            <a:off x="672" y="1449"/>
            <a:ext cx="12191328" cy="6856446"/>
          </a:xfrm>
          <a:prstGeom prst="rect">
            <a:avLst/>
          </a:prstGeom>
        </p:spPr>
      </p:pic>
      <p:sp>
        <p:nvSpPr>
          <p:cNvPr id="3" name="文本框 2"/>
          <p:cNvSpPr txBox="1"/>
          <p:nvPr/>
        </p:nvSpPr>
        <p:spPr>
          <a:xfrm>
            <a:off x="927100" y="1218565"/>
            <a:ext cx="10337800" cy="3396615"/>
          </a:xfrm>
          <a:prstGeom prst="rect">
            <a:avLst/>
          </a:prstGeom>
          <a:noFill/>
        </p:spPr>
        <p:txBody>
          <a:bodyPr wrap="square" rtlCol="0">
            <a:spAutoFit/>
          </a:bodyPr>
          <a:lstStyle/>
          <a:p>
            <a:r>
              <a:rPr lang="zh-CN" altLang="en-US" sz="5080">
                <a:solidFill>
                  <a:srgbClr val="1E3200"/>
                </a:solidFill>
                <a:latin typeface="阿里妈妈方圆体 VF" charset="-122"/>
                <a:ea typeface="阿里妈妈方圆体 VF" charset="-122"/>
                <a:cs typeface="阿里妈妈方圆体 VF" charset="-122"/>
                <a:sym typeface="+mn-ea"/>
              </a:rPr>
              <a:t>康奈尔大学</a:t>
            </a:r>
            <a:endParaRPr lang="zh-CN" altLang="en-US" sz="5080">
              <a:solidFill>
                <a:srgbClr val="1E3200"/>
              </a:solidFill>
              <a:latin typeface="阿里妈妈方圆体 VF" charset="-122"/>
              <a:ea typeface="阿里妈妈方圆体 VF" charset="-122"/>
              <a:cs typeface="阿里妈妈方圆体 VF" charset="-122"/>
              <a:sym typeface="+mn-ea"/>
            </a:endParaRPr>
          </a:p>
          <a:p>
            <a:endParaRPr lang="zh-CN" altLang="en-US" sz="2000">
              <a:solidFill>
                <a:srgbClr val="1E3200"/>
              </a:solidFill>
              <a:latin typeface="阿里妈妈方圆体 VF" charset="-122"/>
              <a:ea typeface="阿里妈妈方圆体 VF" charset="-122"/>
              <a:cs typeface="阿里妈妈方圆体 VF" charset="-122"/>
              <a:sym typeface="+mn-ea"/>
            </a:endParaRPr>
          </a:p>
          <a:p>
            <a:r>
              <a:rPr lang="zh-CN" altLang="en-US"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1865年由埃兹拉·康奈尔和安德鲁·迪克森·怀特建立</a:t>
            </a:r>
            <a:endParaRPr sz="2400">
              <a:solidFill>
                <a:srgbClr val="1E3200"/>
              </a:solidFill>
              <a:latin typeface="阿里妈妈方圆体 VF" charset="-122"/>
              <a:ea typeface="阿里妈妈方圆体 VF" charset="-122"/>
              <a:cs typeface="阿里妈妈方圆体 VF" charset="-122"/>
              <a:sym typeface="+mn-ea"/>
            </a:endParaRPr>
          </a:p>
          <a:p>
            <a:r>
              <a:rPr lang="zh-CN" altLang="en-US"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常春藤八盟校之一</a:t>
            </a:r>
            <a:endParaRPr sz="2400">
              <a:solidFill>
                <a:srgbClr val="1E3200"/>
              </a:solidFill>
              <a:latin typeface="阿里妈妈方圆体 VF" charset="-122"/>
              <a:ea typeface="阿里妈妈方圆体 VF" charset="-122"/>
              <a:cs typeface="阿里妈妈方圆体 VF" charset="-122"/>
              <a:sym typeface="+mn-ea"/>
            </a:endParaRPr>
          </a:p>
          <a:p>
            <a:r>
              <a:rPr lang="zh-CN" altLang="en-US"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61 位校友、教职工和研究人员获颁诺贝尔奖</a:t>
            </a:r>
            <a:endParaRPr sz="2400">
              <a:solidFill>
                <a:srgbClr val="1E3200"/>
              </a:solidFill>
              <a:latin typeface="阿里妈妈方圆体 VF" charset="-122"/>
              <a:ea typeface="阿里妈妈方圆体 VF" charset="-122"/>
              <a:cs typeface="阿里妈妈方圆体 VF" charset="-122"/>
              <a:sym typeface="+mn-ea"/>
            </a:endParaRPr>
          </a:p>
          <a:p>
            <a:r>
              <a:rPr lang="zh-CN" altLang="en-US"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校友逾 25万、教职工人数约 1695</a:t>
            </a:r>
            <a:endParaRPr sz="2400">
              <a:solidFill>
                <a:srgbClr val="1E3200"/>
              </a:solidFill>
              <a:latin typeface="阿里妈妈方圆体 VF" charset="-122"/>
              <a:ea typeface="阿里妈妈方圆体 VF" charset="-122"/>
              <a:cs typeface="阿里妈妈方圆体 VF" charset="-122"/>
              <a:sym typeface="+mn-ea"/>
            </a:endParaRPr>
          </a:p>
          <a:p>
            <a:r>
              <a:rPr lang="zh-CN" altLang="en-US"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康大校训：“任何人都能获得所有学科教育”</a:t>
            </a:r>
            <a:endParaRPr sz="2400">
              <a:solidFill>
                <a:srgbClr val="1E3200"/>
              </a:solidFill>
              <a:latin typeface="阿里妈妈方圆体 VF" charset="-122"/>
              <a:ea typeface="阿里妈妈方圆体 VF" charset="-122"/>
              <a:cs typeface="阿里妈妈方圆体 VF" charset="-122"/>
              <a:sym typeface="+mn-ea"/>
            </a:endParaRPr>
          </a:p>
          <a:p>
            <a:r>
              <a:rPr lang="en-US"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“any person, any study”</a:t>
            </a:r>
            <a:endParaRPr sz="2400">
              <a:solidFill>
                <a:srgbClr val="1E3200"/>
              </a:solidFill>
              <a:latin typeface="阿里妈妈方圆体 VF" charset="-122"/>
              <a:ea typeface="阿里妈妈方圆体 VF" charset="-122"/>
              <a:cs typeface="阿里妈妈方圆体 VF" charset="-122"/>
              <a:sym typeface="+mn-ea"/>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2"/>
          <a:srcRect t="22407" b="-194"/>
          <a:stretch>
            <a:fillRect/>
          </a:stretch>
        </p:blipFill>
        <p:spPr>
          <a:xfrm>
            <a:off x="7555865" y="3403600"/>
            <a:ext cx="3434715" cy="3562350"/>
          </a:xfrm>
          <a:prstGeom prst="rect">
            <a:avLst/>
          </a:prstGeom>
        </p:spPr>
      </p:pic>
      <p:pic>
        <p:nvPicPr>
          <p:cNvPr id="2" name="图片 1" descr="未标题-2-06"/>
          <p:cNvPicPr>
            <a:picLocks noChangeAspect="1"/>
          </p:cNvPicPr>
          <p:nvPr/>
        </p:nvPicPr>
        <p:blipFill>
          <a:blip r:embed="rId3"/>
          <a:stretch>
            <a:fillRect/>
          </a:stretch>
        </p:blipFill>
        <p:spPr>
          <a:xfrm>
            <a:off x="672" y="1449"/>
            <a:ext cx="12191328" cy="6856446"/>
          </a:xfrm>
          <a:prstGeom prst="rect">
            <a:avLst/>
          </a:prstGeom>
        </p:spPr>
      </p:pic>
      <p:sp>
        <p:nvSpPr>
          <p:cNvPr id="3" name="文本框 2"/>
          <p:cNvSpPr txBox="1"/>
          <p:nvPr/>
        </p:nvSpPr>
        <p:spPr>
          <a:xfrm>
            <a:off x="1148080" y="836295"/>
            <a:ext cx="6101080" cy="583565"/>
          </a:xfrm>
          <a:prstGeom prst="rect">
            <a:avLst/>
          </a:prstGeom>
          <a:noFill/>
        </p:spPr>
        <p:txBody>
          <a:bodyPr wrap="square" rtlCol="0">
            <a:spAutoFit/>
          </a:bodyPr>
          <a:lstStyle/>
          <a:p>
            <a:r>
              <a:rPr lang="en-US" altLang="zh-CN" sz="3200" b="1">
                <a:solidFill>
                  <a:srgbClr val="1E3200"/>
                </a:solidFill>
                <a:latin typeface="阿里妈妈方圆体 VF" charset="-122"/>
                <a:ea typeface="阿里妈妈方圆体 VF" charset="-122"/>
                <a:cs typeface="阿里妈妈方圆体 VF" charset="-122"/>
                <a:sym typeface="+mn-ea"/>
              </a:rPr>
              <a:t>Life on Campus</a:t>
            </a:r>
            <a:endParaRPr lang="zh-CN" sz="2400">
              <a:solidFill>
                <a:srgbClr val="1E3200"/>
              </a:solidFill>
              <a:latin typeface="阿里妈妈方圆体 VF" charset="-122"/>
              <a:ea typeface="阿里妈妈方圆体 VF" charset="-122"/>
              <a:cs typeface="阿里妈妈方圆体 VF" charset="-122"/>
              <a:sym typeface="+mn-ea"/>
            </a:endParaRPr>
          </a:p>
        </p:txBody>
      </p:sp>
      <p:pic>
        <p:nvPicPr>
          <p:cNvPr id="4" name="图片 3"/>
          <p:cNvPicPr>
            <a:picLocks noChangeAspect="1"/>
          </p:cNvPicPr>
          <p:nvPr>
            <p:custDataLst>
              <p:tags r:id="rId4"/>
            </p:custDataLst>
          </p:nvPr>
        </p:nvPicPr>
        <p:blipFill>
          <a:blip r:embed="rId5"/>
          <a:stretch>
            <a:fillRect/>
          </a:stretch>
        </p:blipFill>
        <p:spPr>
          <a:xfrm>
            <a:off x="1296670" y="1648460"/>
            <a:ext cx="2381250" cy="4739005"/>
          </a:xfrm>
          <a:prstGeom prst="rect">
            <a:avLst/>
          </a:prstGeom>
        </p:spPr>
      </p:pic>
      <p:pic>
        <p:nvPicPr>
          <p:cNvPr id="5" name="图片 4"/>
          <p:cNvPicPr>
            <a:picLocks noChangeAspect="1"/>
          </p:cNvPicPr>
          <p:nvPr>
            <p:custDataLst>
              <p:tags r:id="rId6"/>
            </p:custDataLst>
          </p:nvPr>
        </p:nvPicPr>
        <p:blipFill>
          <a:blip r:embed="rId7"/>
          <a:stretch>
            <a:fillRect/>
          </a:stretch>
        </p:blipFill>
        <p:spPr>
          <a:xfrm>
            <a:off x="4093210" y="1648460"/>
            <a:ext cx="3048000" cy="3562350"/>
          </a:xfrm>
          <a:prstGeom prst="rect">
            <a:avLst/>
          </a:prstGeom>
        </p:spPr>
      </p:pic>
      <p:pic>
        <p:nvPicPr>
          <p:cNvPr id="7" name="图片 6"/>
          <p:cNvPicPr>
            <a:picLocks noChangeAspect="1"/>
          </p:cNvPicPr>
          <p:nvPr>
            <p:custDataLst>
              <p:tags r:id="rId8"/>
            </p:custDataLst>
          </p:nvPr>
        </p:nvPicPr>
        <p:blipFill>
          <a:blip r:embed="rId9"/>
          <a:stretch>
            <a:fillRect/>
          </a:stretch>
        </p:blipFill>
        <p:spPr>
          <a:xfrm>
            <a:off x="7556500" y="836295"/>
            <a:ext cx="3434080" cy="2567305"/>
          </a:xfrm>
          <a:prstGeom prst="rect">
            <a:avLst/>
          </a:prstGeom>
        </p:spPr>
      </p:pic>
    </p:spTree>
    <p:custDataLst>
      <p:tags r:id="rId10"/>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stretch>
            <a:fillRect/>
          </a:stretch>
        </p:blipFill>
        <p:spPr>
          <a:xfrm>
            <a:off x="8086725" y="3084195"/>
            <a:ext cx="4134485" cy="3101340"/>
          </a:xfrm>
          <a:prstGeom prst="rect">
            <a:avLst/>
          </a:prstGeom>
        </p:spPr>
      </p:pic>
      <p:pic>
        <p:nvPicPr>
          <p:cNvPr id="2" name="图片 1" descr="未标题-2-06"/>
          <p:cNvPicPr>
            <a:picLocks noChangeAspect="1"/>
          </p:cNvPicPr>
          <p:nvPr/>
        </p:nvPicPr>
        <p:blipFill>
          <a:blip r:embed="rId3"/>
          <a:stretch>
            <a:fillRect/>
          </a:stretch>
        </p:blipFill>
        <p:spPr>
          <a:xfrm>
            <a:off x="672" y="1449"/>
            <a:ext cx="12191328" cy="6856446"/>
          </a:xfrm>
          <a:prstGeom prst="rect">
            <a:avLst/>
          </a:prstGeom>
        </p:spPr>
      </p:pic>
      <p:sp>
        <p:nvSpPr>
          <p:cNvPr id="3" name="文本框 2"/>
          <p:cNvSpPr txBox="1"/>
          <p:nvPr/>
        </p:nvSpPr>
        <p:spPr>
          <a:xfrm>
            <a:off x="1148080" y="836295"/>
            <a:ext cx="6958330" cy="3907790"/>
          </a:xfrm>
          <a:prstGeom prst="rect">
            <a:avLst/>
          </a:prstGeom>
          <a:noFill/>
        </p:spPr>
        <p:txBody>
          <a:bodyPr wrap="square" rtlCol="0">
            <a:spAutoFit/>
          </a:bodyPr>
          <a:lstStyle/>
          <a:p>
            <a:r>
              <a:rPr lang="en-US" altLang="zh-CN" sz="3200" b="1">
                <a:solidFill>
                  <a:srgbClr val="1E3200"/>
                </a:solidFill>
                <a:latin typeface="阿里妈妈方圆体 VF" charset="-122"/>
                <a:ea typeface="阿里妈妈方圆体 VF" charset="-122"/>
                <a:cs typeface="阿里妈妈方圆体 VF" charset="-122"/>
                <a:sym typeface="+mn-ea"/>
              </a:rPr>
              <a:t>Libraries</a:t>
            </a:r>
            <a:endParaRPr lang="zh-CN" sz="3200" b="1">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Cornell has about 20 beautiful and</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modern libraries.</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Equipped with computers and</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high-speed</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internet.</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Warm, inviting spaces for solo</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study and </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high-tech, flexible</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spaces for group work.</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More information available at</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http://www.cornell.edu/academics/library.cfm</a:t>
            </a:r>
            <a:endParaRPr lang="zh-CN" sz="2400">
              <a:solidFill>
                <a:srgbClr val="1E3200"/>
              </a:solidFill>
              <a:latin typeface="阿里妈妈方圆体 VF" charset="-122"/>
              <a:ea typeface="阿里妈妈方圆体 VF" charset="-122"/>
              <a:cs typeface="阿里妈妈方圆体 VF" charset="-122"/>
              <a:sym typeface="+mn-ea"/>
            </a:endParaRPr>
          </a:p>
        </p:txBody>
      </p:sp>
      <p:pic>
        <p:nvPicPr>
          <p:cNvPr id="4" name="图片 3"/>
          <p:cNvPicPr>
            <a:picLocks noChangeAspect="1"/>
          </p:cNvPicPr>
          <p:nvPr>
            <p:custDataLst>
              <p:tags r:id="rId4"/>
            </p:custDataLst>
          </p:nvPr>
        </p:nvPicPr>
        <p:blipFill>
          <a:blip r:embed="rId5"/>
          <a:stretch>
            <a:fillRect/>
          </a:stretch>
        </p:blipFill>
        <p:spPr>
          <a:xfrm>
            <a:off x="8086725" y="0"/>
            <a:ext cx="4139565" cy="3101340"/>
          </a:xfrm>
          <a:prstGeom prst="rect">
            <a:avLst/>
          </a:prstGeom>
        </p:spPr>
      </p:pic>
    </p:spTree>
    <p:custDataLst>
      <p:tags r:id="rId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7720330" y="3756660"/>
            <a:ext cx="3987165" cy="2376805"/>
          </a:xfrm>
          <a:prstGeom prst="rect">
            <a:avLst/>
          </a:prstGeom>
        </p:spPr>
      </p:pic>
      <p:pic>
        <p:nvPicPr>
          <p:cNvPr id="2" name="图片 1" descr="未标题-2-06"/>
          <p:cNvPicPr>
            <a:picLocks noChangeAspect="1"/>
          </p:cNvPicPr>
          <p:nvPr/>
        </p:nvPicPr>
        <p:blipFill>
          <a:blip r:embed="rId3"/>
          <a:stretch>
            <a:fillRect/>
          </a:stretch>
        </p:blipFill>
        <p:spPr>
          <a:xfrm>
            <a:off x="672" y="1449"/>
            <a:ext cx="12191328" cy="6856446"/>
          </a:xfrm>
          <a:prstGeom prst="rect">
            <a:avLst/>
          </a:prstGeom>
        </p:spPr>
      </p:pic>
      <p:sp>
        <p:nvSpPr>
          <p:cNvPr id="3" name="文本框 2"/>
          <p:cNvSpPr txBox="1"/>
          <p:nvPr/>
        </p:nvSpPr>
        <p:spPr>
          <a:xfrm>
            <a:off x="1148080" y="836295"/>
            <a:ext cx="6101080" cy="58356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Scenic Campus</a:t>
            </a:r>
            <a:endParaRPr lang="zh-CN" sz="2400">
              <a:solidFill>
                <a:srgbClr val="1E3200"/>
              </a:solidFill>
              <a:latin typeface="阿里妈妈方圆体 VF" charset="-122"/>
              <a:ea typeface="阿里妈妈方圆体 VF" charset="-122"/>
              <a:cs typeface="阿里妈妈方圆体 VF" charset="-122"/>
              <a:sym typeface="+mn-ea"/>
            </a:endParaRPr>
          </a:p>
        </p:txBody>
      </p:sp>
      <p:pic>
        <p:nvPicPr>
          <p:cNvPr id="4" name="图片 3"/>
          <p:cNvPicPr>
            <a:picLocks noChangeAspect="1"/>
          </p:cNvPicPr>
          <p:nvPr>
            <p:custDataLst>
              <p:tags r:id="rId4"/>
            </p:custDataLst>
          </p:nvPr>
        </p:nvPicPr>
        <p:blipFill>
          <a:blip r:embed="rId5"/>
          <a:stretch>
            <a:fillRect/>
          </a:stretch>
        </p:blipFill>
        <p:spPr>
          <a:xfrm>
            <a:off x="2200910" y="1429385"/>
            <a:ext cx="5048250" cy="2327275"/>
          </a:xfrm>
          <a:prstGeom prst="rect">
            <a:avLst/>
          </a:prstGeom>
        </p:spPr>
      </p:pic>
      <p:pic>
        <p:nvPicPr>
          <p:cNvPr id="5" name="图片 4"/>
          <p:cNvPicPr>
            <a:picLocks noChangeAspect="1"/>
          </p:cNvPicPr>
          <p:nvPr>
            <p:custDataLst>
              <p:tags r:id="rId6"/>
            </p:custDataLst>
          </p:nvPr>
        </p:nvPicPr>
        <p:blipFill>
          <a:blip r:embed="rId7"/>
          <a:stretch>
            <a:fillRect/>
          </a:stretch>
        </p:blipFill>
        <p:spPr>
          <a:xfrm>
            <a:off x="8463915" y="492125"/>
            <a:ext cx="2187575" cy="3264535"/>
          </a:xfrm>
          <a:prstGeom prst="rect">
            <a:avLst/>
          </a:prstGeom>
        </p:spPr>
      </p:pic>
      <p:pic>
        <p:nvPicPr>
          <p:cNvPr id="7" name="图片 6"/>
          <p:cNvPicPr>
            <a:picLocks noChangeAspect="1"/>
          </p:cNvPicPr>
          <p:nvPr>
            <p:custDataLst>
              <p:tags r:id="rId8"/>
            </p:custDataLst>
          </p:nvPr>
        </p:nvPicPr>
        <p:blipFill>
          <a:blip r:embed="rId9"/>
          <a:stretch>
            <a:fillRect/>
          </a:stretch>
        </p:blipFill>
        <p:spPr>
          <a:xfrm>
            <a:off x="995680" y="3756660"/>
            <a:ext cx="3162300" cy="2371725"/>
          </a:xfrm>
          <a:prstGeom prst="rect">
            <a:avLst/>
          </a:prstGeom>
        </p:spPr>
      </p:pic>
      <p:pic>
        <p:nvPicPr>
          <p:cNvPr id="8" name="图片 7"/>
          <p:cNvPicPr>
            <a:picLocks noChangeAspect="1"/>
          </p:cNvPicPr>
          <p:nvPr>
            <p:custDataLst>
              <p:tags r:id="rId10"/>
            </p:custDataLst>
          </p:nvPr>
        </p:nvPicPr>
        <p:blipFill>
          <a:blip r:embed="rId11"/>
          <a:stretch>
            <a:fillRect/>
          </a:stretch>
        </p:blipFill>
        <p:spPr>
          <a:xfrm>
            <a:off x="4157980" y="3747135"/>
            <a:ext cx="3562350" cy="2376805"/>
          </a:xfrm>
          <a:prstGeom prst="rect">
            <a:avLst/>
          </a:prstGeom>
        </p:spPr>
      </p:pic>
    </p:spTree>
    <p:custDataLst>
      <p:tags r:id="rId1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7874635" y="3839845"/>
            <a:ext cx="3017520" cy="2011045"/>
          </a:xfrm>
          <a:prstGeom prst="rect">
            <a:avLst/>
          </a:prstGeom>
        </p:spPr>
      </p:pic>
      <p:pic>
        <p:nvPicPr>
          <p:cNvPr id="10" name="图片 9"/>
          <p:cNvPicPr>
            <a:picLocks noChangeAspect="1"/>
          </p:cNvPicPr>
          <p:nvPr>
            <p:custDataLst>
              <p:tags r:id="rId3"/>
            </p:custDataLst>
          </p:nvPr>
        </p:nvPicPr>
        <p:blipFill>
          <a:blip r:embed="rId4"/>
          <a:stretch>
            <a:fillRect/>
          </a:stretch>
        </p:blipFill>
        <p:spPr>
          <a:xfrm>
            <a:off x="4580255" y="3839845"/>
            <a:ext cx="3009265" cy="2214245"/>
          </a:xfrm>
          <a:prstGeom prst="rect">
            <a:avLst/>
          </a:prstGeom>
        </p:spPr>
      </p:pic>
      <p:pic>
        <p:nvPicPr>
          <p:cNvPr id="2" name="图片 1" descr="未标题-2-06"/>
          <p:cNvPicPr>
            <a:picLocks noChangeAspect="1"/>
          </p:cNvPicPr>
          <p:nvPr/>
        </p:nvPicPr>
        <p:blipFill>
          <a:blip r:embed="rId5"/>
          <a:stretch>
            <a:fillRect/>
          </a:stretch>
        </p:blipFill>
        <p:spPr>
          <a:xfrm>
            <a:off x="672" y="1449"/>
            <a:ext cx="12191328" cy="6856446"/>
          </a:xfrm>
          <a:prstGeom prst="rect">
            <a:avLst/>
          </a:prstGeom>
        </p:spPr>
      </p:pic>
      <p:sp>
        <p:nvSpPr>
          <p:cNvPr id="4" name="文本框 3"/>
          <p:cNvSpPr txBox="1"/>
          <p:nvPr>
            <p:custDataLst>
              <p:tags r:id="rId6"/>
            </p:custDataLst>
          </p:nvPr>
        </p:nvSpPr>
        <p:spPr>
          <a:xfrm>
            <a:off x="1306195" y="196850"/>
            <a:ext cx="9579610" cy="337185"/>
          </a:xfrm>
          <a:prstGeom prst="rect">
            <a:avLst/>
          </a:prstGeom>
          <a:noFill/>
        </p:spPr>
        <p:txBody>
          <a:bodyPr wrap="square" rtlCol="0">
            <a:spAutoFit/>
          </a:bodyPr>
          <a:lstStyle/>
          <a:p>
            <a:r>
              <a:rPr lang="zh-CN" altLang="en-US" sz="1600">
                <a:solidFill>
                  <a:srgbClr val="1E3200"/>
                </a:solidFill>
                <a:latin typeface="阿里妈妈方圆体 VF" charset="-122"/>
                <a:ea typeface="阿里妈妈方圆体 VF" charset="-122"/>
                <a:cs typeface="阿里妈妈方圆体 VF" charset="-122"/>
                <a:sym typeface="+mn-ea"/>
              </a:rPr>
              <a:t>康奈尔大学校园（Ithaca campus）: 占地4800多英亩 (~19平方公里)，逾600个建筑物和许多自然美景</a:t>
            </a:r>
            <a:endParaRPr lang="zh-CN" altLang="en-US" sz="1600">
              <a:solidFill>
                <a:srgbClr val="1E3200"/>
              </a:solidFill>
              <a:latin typeface="阿里妈妈方圆体 VF" charset="-122"/>
              <a:ea typeface="阿里妈妈方圆体 VF" charset="-122"/>
              <a:cs typeface="阿里妈妈方圆体 VF" charset="-122"/>
              <a:sym typeface="+mn-ea"/>
            </a:endParaRPr>
          </a:p>
        </p:txBody>
      </p:sp>
      <p:pic>
        <p:nvPicPr>
          <p:cNvPr id="5" name="图片 4"/>
          <p:cNvPicPr>
            <a:picLocks noChangeAspect="1"/>
          </p:cNvPicPr>
          <p:nvPr>
            <p:custDataLst>
              <p:tags r:id="rId7"/>
            </p:custDataLst>
          </p:nvPr>
        </p:nvPicPr>
        <p:blipFill>
          <a:blip r:embed="rId8"/>
          <a:stretch>
            <a:fillRect/>
          </a:stretch>
        </p:blipFill>
        <p:spPr>
          <a:xfrm>
            <a:off x="1306195" y="758825"/>
            <a:ext cx="3000375" cy="2224405"/>
          </a:xfrm>
          <a:prstGeom prst="rect">
            <a:avLst/>
          </a:prstGeom>
        </p:spPr>
      </p:pic>
      <p:pic>
        <p:nvPicPr>
          <p:cNvPr id="6" name="图片 5"/>
          <p:cNvPicPr>
            <a:picLocks noChangeAspect="1"/>
          </p:cNvPicPr>
          <p:nvPr>
            <p:custDataLst>
              <p:tags r:id="rId9"/>
            </p:custDataLst>
          </p:nvPr>
        </p:nvPicPr>
        <p:blipFill>
          <a:blip r:embed="rId10"/>
          <a:stretch>
            <a:fillRect/>
          </a:stretch>
        </p:blipFill>
        <p:spPr>
          <a:xfrm>
            <a:off x="4587875" y="768350"/>
            <a:ext cx="3015615" cy="2214880"/>
          </a:xfrm>
          <a:prstGeom prst="rect">
            <a:avLst/>
          </a:prstGeom>
        </p:spPr>
      </p:pic>
      <p:pic>
        <p:nvPicPr>
          <p:cNvPr id="7" name="图片 6"/>
          <p:cNvPicPr>
            <a:picLocks noChangeAspect="1"/>
          </p:cNvPicPr>
          <p:nvPr>
            <p:custDataLst>
              <p:tags r:id="rId11"/>
            </p:custDataLst>
          </p:nvPr>
        </p:nvPicPr>
        <p:blipFill>
          <a:blip r:embed="rId12"/>
          <a:stretch>
            <a:fillRect/>
          </a:stretch>
        </p:blipFill>
        <p:spPr>
          <a:xfrm>
            <a:off x="7884795" y="785495"/>
            <a:ext cx="3000375" cy="2214245"/>
          </a:xfrm>
          <a:prstGeom prst="rect">
            <a:avLst/>
          </a:prstGeom>
        </p:spPr>
      </p:pic>
      <p:sp>
        <p:nvSpPr>
          <p:cNvPr id="8" name="文本框 7"/>
          <p:cNvSpPr txBox="1"/>
          <p:nvPr/>
        </p:nvSpPr>
        <p:spPr>
          <a:xfrm>
            <a:off x="1306195" y="3251200"/>
            <a:ext cx="8557895" cy="337185"/>
          </a:xfrm>
          <a:prstGeom prst="rect">
            <a:avLst/>
          </a:prstGeom>
          <a:noFill/>
        </p:spPr>
        <p:txBody>
          <a:bodyPr wrap="square" rtlCol="0">
            <a:spAutoFit/>
          </a:bodyPr>
          <a:lstStyle/>
          <a:p>
            <a:r>
              <a:rPr lang="zh-CN" altLang="en-US" sz="1600">
                <a:solidFill>
                  <a:srgbClr val="1E3200"/>
                </a:solidFill>
                <a:latin typeface="阿里妈妈方圆体 VF" charset="-122"/>
                <a:ea typeface="阿里妈妈方圆体 VF" charset="-122"/>
                <a:cs typeface="阿里妈妈方圆体 VF" charset="-122"/>
                <a:sym typeface="+mn-ea"/>
              </a:rPr>
              <a:t>康奈尔纽约科技校园（Cornell Tech campus）</a:t>
            </a:r>
            <a:endParaRPr lang="zh-CN" altLang="en-US" sz="1600">
              <a:latin typeface="阿里妈妈方圆体 VF" charset="-122"/>
              <a:ea typeface="阿里妈妈方圆体 VF" charset="-122"/>
              <a:cs typeface="阿里妈妈方圆体 VF" charset="-122"/>
            </a:endParaRPr>
          </a:p>
        </p:txBody>
      </p:sp>
      <p:pic>
        <p:nvPicPr>
          <p:cNvPr id="11" name="图片 10"/>
          <p:cNvPicPr>
            <a:picLocks noChangeAspect="1"/>
          </p:cNvPicPr>
          <p:nvPr>
            <p:custDataLst>
              <p:tags r:id="rId13"/>
            </p:custDataLst>
          </p:nvPr>
        </p:nvPicPr>
        <p:blipFill>
          <a:blip r:embed="rId14"/>
          <a:stretch>
            <a:fillRect/>
          </a:stretch>
        </p:blipFill>
        <p:spPr>
          <a:xfrm>
            <a:off x="1269365" y="3839845"/>
            <a:ext cx="3015615" cy="2223135"/>
          </a:xfrm>
          <a:prstGeom prst="rect">
            <a:avLst/>
          </a:prstGeom>
        </p:spPr>
      </p:pic>
    </p:spTree>
    <p:custDataLst>
      <p:tags r:id="rId1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1449"/>
            <a:ext cx="12191328" cy="6856446"/>
          </a:xfrm>
          <a:prstGeom prst="rect">
            <a:avLst/>
          </a:prstGeom>
        </p:spPr>
      </p:pic>
      <p:sp>
        <p:nvSpPr>
          <p:cNvPr id="3" name="文本框 2"/>
          <p:cNvSpPr txBox="1"/>
          <p:nvPr/>
        </p:nvSpPr>
        <p:spPr>
          <a:xfrm>
            <a:off x="865505" y="704850"/>
            <a:ext cx="10460355" cy="4857750"/>
          </a:xfrm>
          <a:prstGeom prst="rect">
            <a:avLst/>
          </a:prstGeom>
          <a:noFill/>
        </p:spPr>
        <p:txBody>
          <a:bodyPr wrap="square" rtlCol="0">
            <a:noAutofit/>
          </a:bodyPr>
          <a:lstStyle/>
          <a:p>
            <a:r>
              <a:rPr sz="3200" b="1">
                <a:solidFill>
                  <a:srgbClr val="1E3200"/>
                </a:solidFill>
                <a:latin typeface="阿里妈妈方圆体 VF" charset="-122"/>
                <a:ea typeface="阿里妈妈方圆体 VF" charset="-122"/>
                <a:cs typeface="阿里妈妈方圆体 VF" charset="-122"/>
                <a:sym typeface="+mn-ea"/>
              </a:rPr>
              <a:t>康奈尔大学和中国有着深厚的情谊.</a:t>
            </a:r>
            <a:endParaRPr sz="3200" b="1">
              <a:solidFill>
                <a:srgbClr val="1E3200"/>
              </a:solidFill>
              <a:latin typeface="阿里妈妈方圆体 VF" charset="-122"/>
              <a:ea typeface="阿里妈妈方圆体 VF" charset="-122"/>
              <a:cs typeface="阿里妈妈方圆体 VF" charset="-122"/>
              <a:sym typeface="+mn-ea"/>
            </a:endParaRPr>
          </a:p>
          <a:p>
            <a:endParaRPr lang="zh-CN" altLang="en-US">
              <a:solidFill>
                <a:srgbClr val="1E3200"/>
              </a:solidFill>
              <a:latin typeface="阿里妈妈方圆体 VF" charset="-122"/>
              <a:ea typeface="阿里妈妈方圆体 VF" charset="-122"/>
              <a:cs typeface="阿里妈妈方圆体 VF" charset="-122"/>
              <a:sym typeface="+mn-ea"/>
            </a:endParaRPr>
          </a:p>
          <a:p>
            <a:r>
              <a:rPr lang="zh-CN" altLang="en-US"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康奈尔大学是最早开始招收中国留学生的美国学校之一，为中国培养了大量</a:t>
            </a:r>
            <a:r>
              <a:rPr lang="en-US"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有卓越贡献的人才，包括中国新文化运动领袖胡适 、中国桥梁之父茅以升，中科院奠基人赵元任，近代外交家施肇基等，在中国的现代化进程中发挥了重要作用！</a:t>
            </a:r>
            <a:endParaRPr sz="2400">
              <a:solidFill>
                <a:srgbClr val="1E3200"/>
              </a:solidFill>
              <a:latin typeface="阿里妈妈方圆体 VF" charset="-122"/>
              <a:ea typeface="阿里妈妈方圆体 VF" charset="-122"/>
              <a:cs typeface="阿里妈妈方圆体 VF" charset="-122"/>
              <a:sym typeface="+mn-ea"/>
            </a:endParaRPr>
          </a:p>
          <a:p>
            <a:endParaRPr lang="zh-CN" altLang="en-US" sz="2400">
              <a:solidFill>
                <a:srgbClr val="1E3200"/>
              </a:solidFill>
              <a:latin typeface="阿里妈妈方圆体 VF" charset="-122"/>
              <a:ea typeface="阿里妈妈方圆体 VF" charset="-122"/>
              <a:cs typeface="阿里妈妈方圆体 VF" charset="-122"/>
              <a:sym typeface="+mn-ea"/>
            </a:endParaRPr>
          </a:p>
          <a:p>
            <a:r>
              <a:rPr lang="zh-CN" altLang="en-US"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sz="2400">
                <a:solidFill>
                  <a:srgbClr val="1E3200"/>
                </a:solidFill>
                <a:latin typeface="阿里妈妈方圆体 VF" charset="-122"/>
                <a:ea typeface="阿里妈妈方圆体 VF" charset="-122"/>
                <a:cs typeface="阿里妈妈方圆体 VF" charset="-122"/>
                <a:sym typeface="+mn-ea"/>
              </a:rPr>
              <a:t>康奈尔大学也是录取中国学生比例最高的藤校，2022年康奈尔大学留学生比例为24.6%*，所有留学生中 47.4% 是来自中国的留学生。</a:t>
            </a:r>
            <a:endParaRPr sz="2400">
              <a:solidFill>
                <a:srgbClr val="1E3200"/>
              </a:solidFill>
              <a:latin typeface="阿里妈妈方圆体 VF" charset="-122"/>
              <a:ea typeface="阿里妈妈方圆体 VF" charset="-122"/>
              <a:cs typeface="阿里妈妈方圆体 VF" charset="-122"/>
              <a:sym typeface="+mn-ea"/>
            </a:endParaRPr>
          </a:p>
          <a:p>
            <a:endParaRPr sz="2400">
              <a:solidFill>
                <a:srgbClr val="1E3200"/>
              </a:solidFill>
              <a:latin typeface="阿里妈妈方圆体 VF" charset="-122"/>
              <a:ea typeface="阿里妈妈方圆体 VF" charset="-122"/>
              <a:cs typeface="阿里妈妈方圆体 VF" charset="-122"/>
              <a:sym typeface="+mn-ea"/>
            </a:endParaRPr>
          </a:p>
          <a:p>
            <a:r>
              <a:rPr sz="2400">
                <a:solidFill>
                  <a:srgbClr val="1E3200"/>
                </a:solidFill>
                <a:latin typeface="阿里妈妈方圆体 VF" charset="-122"/>
                <a:ea typeface="阿里妈妈方圆体 VF" charset="-122"/>
                <a:cs typeface="阿里妈妈方圆体 VF" charset="-122"/>
                <a:sym typeface="+mn-ea"/>
              </a:rPr>
              <a:t>▪ 康奈尔大学是最早与中国达成学术交流协议的美国大学之一，是最早开设东亚语言专业的大学。</a:t>
            </a:r>
            <a:endParaRPr lang="zh-CN" altLang="en-US" sz="2400">
              <a:latin typeface="阿里妈妈方圆体 VF" charset="-122"/>
              <a:ea typeface="阿里妈妈方圆体 VF" charset="-122"/>
              <a:cs typeface="阿里妈妈方圆体 VF" charset="-122"/>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stretch>
            <a:fillRect/>
          </a:stretch>
        </p:blipFill>
        <p:spPr>
          <a:xfrm>
            <a:off x="8124825" y="2887980"/>
            <a:ext cx="4062730" cy="2710180"/>
          </a:xfrm>
          <a:prstGeom prst="rect">
            <a:avLst/>
          </a:prstGeom>
        </p:spPr>
      </p:pic>
      <p:pic>
        <p:nvPicPr>
          <p:cNvPr id="2" name="图片 1" descr="未标题-2-06"/>
          <p:cNvPicPr>
            <a:picLocks noChangeAspect="1"/>
          </p:cNvPicPr>
          <p:nvPr/>
        </p:nvPicPr>
        <p:blipFill>
          <a:blip r:embed="rId3"/>
          <a:stretch>
            <a:fillRect/>
          </a:stretch>
        </p:blipFill>
        <p:spPr>
          <a:xfrm>
            <a:off x="672" y="1449"/>
            <a:ext cx="12191328" cy="6856446"/>
          </a:xfrm>
          <a:prstGeom prst="rect">
            <a:avLst/>
          </a:prstGeom>
        </p:spPr>
      </p:pic>
      <p:sp>
        <p:nvSpPr>
          <p:cNvPr id="3" name="文本框 2"/>
          <p:cNvSpPr txBox="1"/>
          <p:nvPr/>
        </p:nvSpPr>
        <p:spPr>
          <a:xfrm>
            <a:off x="1148080" y="836295"/>
            <a:ext cx="6101080" cy="372300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项目简介：</a:t>
            </a:r>
            <a:endParaRPr lang="zh-CN" sz="3200" b="1">
              <a:solidFill>
                <a:srgbClr val="1E3200"/>
              </a:solidFill>
              <a:latin typeface="阿里妈妈方圆体 VF" charset="-122"/>
              <a:ea typeface="阿里妈妈方圆体 VF" charset="-122"/>
              <a:cs typeface="阿里妈妈方圆体 VF" charset="-122"/>
              <a:sym typeface="+mn-ea"/>
            </a:endParaRPr>
          </a:p>
          <a:p>
            <a:endParaRPr lang="zh-CN" b="1">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由康奈尔大学主办，在为期四周的暑期班中，将帮助学生从多个角度深入了解国际上热门的经济和商业课题，在课堂上感受真实的美国的大学校园生活和学术文化氛围。</a:t>
            </a:r>
            <a:endParaRPr lang="zh-CN">
              <a:solidFill>
                <a:srgbClr val="1E3200"/>
              </a:solidFill>
              <a:latin typeface="阿里妈妈方圆体 VF" charset="-122"/>
              <a:ea typeface="阿里妈妈方圆体 VF" charset="-122"/>
              <a:cs typeface="阿里妈妈方圆体 VF" charset="-122"/>
              <a:sym typeface="+mn-ea"/>
            </a:endParaRPr>
          </a:p>
          <a:p>
            <a:endParaRPr lang="zh-CN" b="1">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通过提供学术课程的输入与学术论文成果的输出两大学术力培养场景，帮助学员在项目中全面、系统性地提升科研学术能力。</a:t>
            </a:r>
            <a:endParaRPr lang="zh-CN" sz="2400">
              <a:solidFill>
                <a:srgbClr val="1E3200"/>
              </a:solidFill>
              <a:latin typeface="阿里妈妈方圆体 VF" charset="-122"/>
              <a:ea typeface="阿里妈妈方圆体 VF" charset="-122"/>
              <a:cs typeface="阿里妈妈方圆体 VF" charset="-122"/>
              <a:sym typeface="+mn-ea"/>
            </a:endParaRPr>
          </a:p>
        </p:txBody>
      </p:sp>
      <p:pic>
        <p:nvPicPr>
          <p:cNvPr id="4" name="图片 3"/>
          <p:cNvPicPr>
            <a:picLocks noChangeAspect="1"/>
          </p:cNvPicPr>
          <p:nvPr>
            <p:custDataLst>
              <p:tags r:id="rId4"/>
            </p:custDataLst>
          </p:nvPr>
        </p:nvPicPr>
        <p:blipFill>
          <a:blip r:embed="rId5"/>
          <a:stretch>
            <a:fillRect/>
          </a:stretch>
        </p:blipFill>
        <p:spPr>
          <a:xfrm>
            <a:off x="8124825" y="1270"/>
            <a:ext cx="4067175" cy="2710180"/>
          </a:xfrm>
          <a:prstGeom prst="rect">
            <a:avLst/>
          </a:prstGeom>
        </p:spPr>
      </p:pic>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8753475" y="1270"/>
            <a:ext cx="3438525" cy="6501130"/>
          </a:xfrm>
          <a:prstGeom prst="rect">
            <a:avLst/>
          </a:prstGeom>
        </p:spPr>
      </p:pic>
      <p:pic>
        <p:nvPicPr>
          <p:cNvPr id="2" name="图片 1" descr="未标题-2-06"/>
          <p:cNvPicPr>
            <a:picLocks noChangeAspect="1"/>
          </p:cNvPicPr>
          <p:nvPr/>
        </p:nvPicPr>
        <p:blipFill>
          <a:blip r:embed="rId3"/>
          <a:stretch>
            <a:fillRect/>
          </a:stretch>
        </p:blipFill>
        <p:spPr>
          <a:xfrm>
            <a:off x="672" y="1449"/>
            <a:ext cx="12191328" cy="6856446"/>
          </a:xfrm>
          <a:prstGeom prst="rect">
            <a:avLst/>
          </a:prstGeom>
        </p:spPr>
      </p:pic>
      <p:sp>
        <p:nvSpPr>
          <p:cNvPr id="3" name="文本框 2"/>
          <p:cNvSpPr txBox="1"/>
          <p:nvPr/>
        </p:nvSpPr>
        <p:spPr>
          <a:xfrm>
            <a:off x="1148080" y="836295"/>
            <a:ext cx="6101080" cy="3815080"/>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课程安排：</a:t>
            </a:r>
            <a:endParaRPr lang="zh-CN" sz="2800" b="1">
              <a:solidFill>
                <a:srgbClr val="1E3200"/>
              </a:solidFill>
              <a:latin typeface="阿里妈妈方圆体 VF" charset="-122"/>
              <a:ea typeface="阿里妈妈方圆体 VF" charset="-122"/>
              <a:cs typeface="阿里妈妈方圆体 VF" charset="-122"/>
              <a:sym typeface="+mn-ea"/>
            </a:endParaRPr>
          </a:p>
          <a:p>
            <a:endParaRPr lang="zh-CN" b="1">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英语语言艺术</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经济金融学导论</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经济学（应用经济学、行为经济学等）</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金融学（公司金融和市场估值等）</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大数据和商业分析</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Python入门及数据可视化</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商业模拟竞赛</a:t>
            </a:r>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经济金融学术研讨会</a:t>
            </a:r>
            <a:endParaRPr lang="zh-CN" sz="2400">
              <a:solidFill>
                <a:srgbClr val="1E3200"/>
              </a:solidFill>
              <a:latin typeface="阿里妈妈方圆体 VF" charset="-122"/>
              <a:ea typeface="阿里妈妈方圆体 VF" charset="-122"/>
              <a:cs typeface="阿里妈妈方圆体 VF" charset="-122"/>
              <a:sym typeface="+mn-ea"/>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047990" y="-20320"/>
            <a:ext cx="4152265" cy="6663055"/>
          </a:xfrm>
          <a:prstGeom prst="rect">
            <a:avLst/>
          </a:prstGeom>
        </p:spPr>
      </p:pic>
      <p:pic>
        <p:nvPicPr>
          <p:cNvPr id="2" name="图片 1" descr="未标题-2-06"/>
          <p:cNvPicPr>
            <a:picLocks noChangeAspect="1"/>
          </p:cNvPicPr>
          <p:nvPr/>
        </p:nvPicPr>
        <p:blipFill>
          <a:blip r:embed="rId3"/>
          <a:stretch>
            <a:fillRect/>
          </a:stretch>
        </p:blipFill>
        <p:spPr>
          <a:xfrm>
            <a:off x="672" y="1449"/>
            <a:ext cx="12191328" cy="6856446"/>
          </a:xfrm>
          <a:prstGeom prst="rect">
            <a:avLst/>
          </a:prstGeom>
        </p:spPr>
      </p:pic>
      <p:sp>
        <p:nvSpPr>
          <p:cNvPr id="3" name="文本框 2"/>
          <p:cNvSpPr txBox="1"/>
          <p:nvPr/>
        </p:nvSpPr>
        <p:spPr>
          <a:xfrm>
            <a:off x="1148080" y="836295"/>
            <a:ext cx="6101080" cy="4923155"/>
          </a:xfrm>
          <a:prstGeom prst="rect">
            <a:avLst/>
          </a:prstGeom>
          <a:noFill/>
        </p:spPr>
        <p:txBody>
          <a:bodyPr wrap="square" rtlCol="0">
            <a:spAutoFit/>
          </a:bodyPr>
          <a:lstStyle/>
          <a:p>
            <a:r>
              <a:rPr lang="zh-CN" sz="3200" b="1">
                <a:solidFill>
                  <a:srgbClr val="1E3200"/>
                </a:solidFill>
                <a:latin typeface="阿里妈妈方圆体 VF" charset="-122"/>
                <a:ea typeface="阿里妈妈方圆体 VF" charset="-122"/>
                <a:cs typeface="阿里妈妈方圆体 VF" charset="-122"/>
                <a:sym typeface="+mn-ea"/>
              </a:rPr>
              <a:t>课程说明：</a:t>
            </a:r>
            <a:endParaRPr lang="zh-CN" sz="3200" b="1">
              <a:solidFill>
                <a:srgbClr val="1E3200"/>
              </a:solidFill>
              <a:latin typeface="阿里妈妈方圆体 VF" charset="-122"/>
              <a:ea typeface="阿里妈妈方圆体 VF" charset="-122"/>
              <a:cs typeface="阿里妈妈方圆体 VF" charset="-122"/>
              <a:sym typeface="+mn-ea"/>
            </a:endParaRPr>
          </a:p>
          <a:p>
            <a:endParaRPr lang="zh-CN" b="1">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高品质课程</a:t>
            </a:r>
            <a:endParaRPr lang="zh-CN" sz="2400">
              <a:solidFill>
                <a:srgbClr val="1E3200"/>
              </a:solidFill>
              <a:latin typeface="阿里妈妈方圆体 VF" charset="-122"/>
              <a:ea typeface="阿里妈妈方圆体 VF" charset="-122"/>
              <a:cs typeface="阿里妈妈方圆体 VF" charset="-122"/>
              <a:sym typeface="+mn-ea"/>
            </a:endParaRPr>
          </a:p>
          <a:p>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全明星教授</a:t>
            </a:r>
            <a:endParaRPr lang="zh-CN" sz="2400">
              <a:solidFill>
                <a:srgbClr val="1E3200"/>
              </a:solidFill>
              <a:latin typeface="阿里妈妈方圆体 VF" charset="-122"/>
              <a:ea typeface="阿里妈妈方圆体 VF" charset="-122"/>
              <a:cs typeface="阿里妈妈方圆体 VF" charset="-122"/>
              <a:sym typeface="+mn-ea"/>
            </a:endParaRPr>
          </a:p>
          <a:p>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面对面互动课程，在藤校课堂上学习前沿</a:t>
            </a:r>
            <a:r>
              <a:rPr lang="en-US" altLang="zh-CN" sz="2400">
                <a:solidFill>
                  <a:srgbClr val="1E3200"/>
                </a:solidFill>
                <a:latin typeface="阿里妈妈方圆体 VF" charset="-122"/>
                <a:ea typeface="阿里妈妈方圆体 VF" charset="-122"/>
                <a:cs typeface="阿里妈妈方圆体 VF" charset="-122"/>
                <a:sym typeface="+mn-ea"/>
              </a:rPr>
              <a:t> </a:t>
            </a:r>
            <a:r>
              <a:rPr lang="zh-CN" sz="2400">
                <a:solidFill>
                  <a:srgbClr val="1E3200"/>
                </a:solidFill>
                <a:latin typeface="阿里妈妈方圆体 VF" charset="-122"/>
                <a:ea typeface="阿里妈妈方圆体 VF" charset="-122"/>
                <a:cs typeface="阿里妈妈方圆体 VF" charset="-122"/>
                <a:sym typeface="+mn-ea"/>
              </a:rPr>
              <a:t>的经济学、金融学等课程。课程之间相互配合，是一次完整的学习体验。</a:t>
            </a:r>
            <a:endParaRPr lang="zh-CN" sz="2400">
              <a:solidFill>
                <a:srgbClr val="1E3200"/>
              </a:solidFill>
              <a:latin typeface="阿里妈妈方圆体 VF" charset="-122"/>
              <a:ea typeface="阿里妈妈方圆体 VF" charset="-122"/>
              <a:cs typeface="阿里妈妈方圆体 VF" charset="-122"/>
              <a:sym typeface="+mn-ea"/>
            </a:endParaRPr>
          </a:p>
          <a:p>
            <a:endParaRPr lang="zh-CN" sz="2400">
              <a:solidFill>
                <a:srgbClr val="1E3200"/>
              </a:solidFill>
              <a:latin typeface="阿里妈妈方圆体 VF" charset="-122"/>
              <a:ea typeface="阿里妈妈方圆体 VF" charset="-122"/>
              <a:cs typeface="阿里妈妈方圆体 VF" charset="-122"/>
              <a:sym typeface="+mn-ea"/>
            </a:endParaRPr>
          </a:p>
          <a:p>
            <a:r>
              <a:rPr lang="zh-CN" sz="2400">
                <a:solidFill>
                  <a:srgbClr val="1E3200"/>
                </a:solidFill>
                <a:latin typeface="阿里妈妈方圆体 VF" charset="-122"/>
                <a:ea typeface="阿里妈妈方圆体 VF" charset="-122"/>
                <a:cs typeface="阿里妈妈方圆体 VF" charset="-122"/>
                <a:sym typeface="+mn-ea"/>
              </a:rPr>
              <a:t>▪ 在分组完成的模拟竞赛中，运用课堂上学到的知识，完成实际的挑战，巩固对知识点的理解。</a:t>
            </a:r>
            <a:endParaRPr lang="zh-CN" sz="2400">
              <a:solidFill>
                <a:srgbClr val="1E3200"/>
              </a:solidFill>
              <a:latin typeface="阿里妈妈方圆体 VF" charset="-122"/>
              <a:ea typeface="阿里妈妈方圆体 VF" charset="-122"/>
              <a:cs typeface="阿里妈妈方圆体 VF" charset="-122"/>
              <a:sym typeface="+mn-ea"/>
            </a:endParaRPr>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1449"/>
            <a:ext cx="12191328" cy="6856446"/>
          </a:xfrm>
          <a:prstGeom prst="rect">
            <a:avLst/>
          </a:prstGeom>
        </p:spPr>
      </p:pic>
      <p:sp>
        <p:nvSpPr>
          <p:cNvPr id="3" name="文本框 2"/>
          <p:cNvSpPr txBox="1"/>
          <p:nvPr/>
        </p:nvSpPr>
        <p:spPr>
          <a:xfrm>
            <a:off x="865505" y="704850"/>
            <a:ext cx="4290060" cy="762635"/>
          </a:xfrm>
          <a:prstGeom prst="rect">
            <a:avLst/>
          </a:prstGeom>
          <a:noFill/>
        </p:spPr>
        <p:txBody>
          <a:bodyPr wrap="square" rtlCol="0">
            <a:noAutofit/>
          </a:bodyPr>
          <a:lstStyle/>
          <a:p>
            <a:r>
              <a:rPr lang="zh-CN" sz="3200" b="1">
                <a:solidFill>
                  <a:srgbClr val="1E3200"/>
                </a:solidFill>
                <a:latin typeface="阿里妈妈方圆体 VF" charset="-122"/>
                <a:ea typeface="阿里妈妈方圆体 VF" charset="-122"/>
                <a:cs typeface="阿里妈妈方圆体 VF" charset="-122"/>
                <a:sym typeface="+mn-ea"/>
              </a:rPr>
              <a:t>详细课程说明：</a:t>
            </a:r>
            <a:endParaRPr sz="3200" b="1">
              <a:solidFill>
                <a:srgbClr val="1E3200"/>
              </a:solidFill>
              <a:latin typeface="阿里妈妈方圆体 VF" charset="-122"/>
              <a:ea typeface="阿里妈妈方圆体 VF" charset="-122"/>
              <a:cs typeface="阿里妈妈方圆体 VF" charset="-122"/>
              <a:sym typeface="+mn-ea"/>
            </a:endParaRPr>
          </a:p>
          <a:p>
            <a:endParaRPr lang="zh-CN" altLang="en-US">
              <a:solidFill>
                <a:srgbClr val="1E3200"/>
              </a:solidFill>
              <a:latin typeface="阿里妈妈方圆体 VF" charset="-122"/>
              <a:ea typeface="阿里妈妈方圆体 VF" charset="-122"/>
              <a:cs typeface="阿里妈妈方圆体 VF" charset="-122"/>
              <a:sym typeface="+mn-ea"/>
            </a:endParaRPr>
          </a:p>
          <a:p>
            <a:endParaRPr>
              <a:solidFill>
                <a:srgbClr val="1E3200"/>
              </a:solidFill>
              <a:latin typeface="阿里妈妈方圆体 VF" charset="-122"/>
              <a:ea typeface="阿里妈妈方圆体 VF" charset="-122"/>
              <a:cs typeface="阿里妈妈方圆体 VF" charset="-122"/>
              <a:sym typeface="+mn-ea"/>
            </a:endParaRPr>
          </a:p>
        </p:txBody>
      </p:sp>
      <p:sp>
        <p:nvSpPr>
          <p:cNvPr id="5" name="文本框 4"/>
          <p:cNvSpPr txBox="1"/>
          <p:nvPr/>
        </p:nvSpPr>
        <p:spPr>
          <a:xfrm>
            <a:off x="865505" y="1467485"/>
            <a:ext cx="4802505" cy="2061210"/>
          </a:xfrm>
          <a:prstGeom prst="rect">
            <a:avLst/>
          </a:prstGeom>
          <a:noFill/>
        </p:spPr>
        <p:txBody>
          <a:bodyPr wrap="square" rtlCol="0">
            <a:spAutoFit/>
          </a:bodyPr>
          <a:lstStyle/>
          <a:p>
            <a:r>
              <a:rPr sz="2000" b="1">
                <a:solidFill>
                  <a:srgbClr val="1E3200"/>
                </a:solidFill>
                <a:latin typeface="阿里妈妈方圆体 VF" charset="-122"/>
                <a:ea typeface="阿里妈妈方圆体 VF" charset="-122"/>
                <a:cs typeface="阿里妈妈方圆体 VF" charset="-122"/>
                <a:sym typeface="+mn-ea"/>
              </a:rPr>
              <a:t>《英语语言艺术》</a:t>
            </a:r>
            <a:r>
              <a:rPr>
                <a:solidFill>
                  <a:srgbClr val="1E3200"/>
                </a:solidFill>
                <a:latin typeface="阿里妈妈方圆体 VF" charset="-122"/>
                <a:ea typeface="阿里妈妈方圆体 VF" charset="-122"/>
                <a:cs typeface="阿里妈妈方圆体 VF" charset="-122"/>
                <a:sym typeface="+mn-ea"/>
              </a:rPr>
              <a:t>旨在培养学生在英语语言运用方面的能力，包括阅读、写作、口语和听力等多方面的技能。通过各种文学作品、语言练习和实践活动，学生将提高他们的语言表达能力，增强对英语语言的理解和运用能力，以及拓展他们的文化视野</a:t>
            </a:r>
            <a:endParaRPr>
              <a:solidFill>
                <a:srgbClr val="1E3200"/>
              </a:solidFill>
              <a:latin typeface="阿里妈妈方圆体 VF" charset="-122"/>
              <a:ea typeface="阿里妈妈方圆体 VF" charset="-122"/>
              <a:cs typeface="阿里妈妈方圆体 VF" charset="-122"/>
              <a:sym typeface="+mn-ea"/>
            </a:endParaRPr>
          </a:p>
          <a:p>
            <a:endParaRPr lang="zh-CN" altLang="en-US"/>
          </a:p>
        </p:txBody>
      </p:sp>
      <p:sp>
        <p:nvSpPr>
          <p:cNvPr id="7" name="文本框 6"/>
          <p:cNvSpPr txBox="1"/>
          <p:nvPr>
            <p:custDataLst>
              <p:tags r:id="rId2"/>
            </p:custDataLst>
          </p:nvPr>
        </p:nvSpPr>
        <p:spPr>
          <a:xfrm>
            <a:off x="6573520" y="1467485"/>
            <a:ext cx="4802505" cy="1506855"/>
          </a:xfrm>
          <a:prstGeom prst="rect">
            <a:avLst/>
          </a:prstGeom>
          <a:noFill/>
        </p:spPr>
        <p:txBody>
          <a:bodyPr wrap="square" rtlCol="0">
            <a:spAutoFit/>
          </a:bodyPr>
          <a:lstStyle/>
          <a:p>
            <a:r>
              <a:rPr sz="2000" b="1">
                <a:solidFill>
                  <a:srgbClr val="1E3200"/>
                </a:solidFill>
                <a:latin typeface="阿里妈妈方圆体 VF" charset="-122"/>
                <a:ea typeface="阿里妈妈方圆体 VF" charset="-122"/>
                <a:cs typeface="阿里妈妈方圆体 VF" charset="-122"/>
                <a:sym typeface="+mn-ea"/>
              </a:rPr>
              <a:t>《经济金融学导论》</a:t>
            </a:r>
            <a:r>
              <a:rPr>
                <a:solidFill>
                  <a:srgbClr val="1E3200"/>
                </a:solidFill>
                <a:latin typeface="阿里妈妈方圆体 VF" charset="-122"/>
                <a:ea typeface="阿里妈妈方圆体 VF" charset="-122"/>
                <a:cs typeface="阿里妈妈方圆体 VF" charset="-122"/>
                <a:sym typeface="+mn-ea"/>
              </a:rPr>
              <a:t>是一门旨在介绍经济学和金融学基本概念、原理和方法的课程。通过本课程的学习，学生将了解到经济学和金融学在现代社会中的重要性和应用，以及它们对个人、企业和国家的影响。</a:t>
            </a:r>
            <a:endParaRPr>
              <a:solidFill>
                <a:srgbClr val="1E3200"/>
              </a:solidFill>
              <a:latin typeface="阿里妈妈方圆体 VF" charset="-122"/>
              <a:ea typeface="阿里妈妈方圆体 VF" charset="-122"/>
              <a:cs typeface="阿里妈妈方圆体 VF" charset="-122"/>
              <a:sym typeface="+mn-ea"/>
            </a:endParaRPr>
          </a:p>
        </p:txBody>
      </p:sp>
      <p:sp>
        <p:nvSpPr>
          <p:cNvPr id="8" name="文本框 7"/>
          <p:cNvSpPr txBox="1"/>
          <p:nvPr>
            <p:custDataLst>
              <p:tags r:id="rId3"/>
            </p:custDataLst>
          </p:nvPr>
        </p:nvSpPr>
        <p:spPr>
          <a:xfrm>
            <a:off x="865505" y="3429000"/>
            <a:ext cx="4802505" cy="1229995"/>
          </a:xfrm>
          <a:prstGeom prst="rect">
            <a:avLst/>
          </a:prstGeom>
          <a:noFill/>
        </p:spPr>
        <p:txBody>
          <a:bodyPr wrap="square" rtlCol="0">
            <a:spAutoFit/>
          </a:bodyPr>
          <a:lstStyle/>
          <a:p>
            <a:r>
              <a:rPr sz="2000" b="1">
                <a:solidFill>
                  <a:srgbClr val="1E3200"/>
                </a:solidFill>
                <a:latin typeface="阿里妈妈方圆体 VF" charset="-122"/>
                <a:ea typeface="阿里妈妈方圆体 VF" charset="-122"/>
                <a:cs typeface="阿里妈妈方圆体 VF" charset="-122"/>
                <a:sym typeface="+mn-ea"/>
              </a:rPr>
              <a:t>《金融学》</a:t>
            </a:r>
            <a:r>
              <a:rPr>
                <a:solidFill>
                  <a:srgbClr val="1E3200"/>
                </a:solidFill>
                <a:latin typeface="阿里妈妈方圆体 VF" charset="-122"/>
                <a:ea typeface="阿里妈妈方圆体 VF" charset="-122"/>
                <a:cs typeface="阿里妈妈方圆体 VF" charset="-122"/>
                <a:sym typeface="+mn-ea"/>
              </a:rPr>
              <a:t>旨在介绍公司金融和市场估值</a:t>
            </a:r>
            <a:endParaRPr>
              <a:solidFill>
                <a:srgbClr val="1E3200"/>
              </a:solidFill>
              <a:latin typeface="阿里妈妈方圆体 VF" charset="-122"/>
              <a:ea typeface="阿里妈妈方圆体 VF" charset="-122"/>
              <a:cs typeface="阿里妈妈方圆体 VF" charset="-122"/>
              <a:sym typeface="+mn-ea"/>
            </a:endParaRPr>
          </a:p>
          <a:p>
            <a:r>
              <a:rPr>
                <a:solidFill>
                  <a:srgbClr val="1E3200"/>
                </a:solidFill>
                <a:latin typeface="阿里妈妈方圆体 VF" charset="-122"/>
                <a:ea typeface="阿里妈妈方圆体 VF" charset="-122"/>
                <a:cs typeface="阿里妈妈方圆体 VF" charset="-122"/>
                <a:sym typeface="+mn-ea"/>
              </a:rPr>
              <a:t>的基本概念和方法。学生将了解公司金融</a:t>
            </a:r>
            <a:endParaRPr>
              <a:solidFill>
                <a:srgbClr val="1E3200"/>
              </a:solidFill>
              <a:latin typeface="阿里妈妈方圆体 VF" charset="-122"/>
              <a:ea typeface="阿里妈妈方圆体 VF" charset="-122"/>
              <a:cs typeface="阿里妈妈方圆体 VF" charset="-122"/>
              <a:sym typeface="+mn-ea"/>
            </a:endParaRPr>
          </a:p>
          <a:p>
            <a:r>
              <a:rPr>
                <a:solidFill>
                  <a:srgbClr val="1E3200"/>
                </a:solidFill>
                <a:latin typeface="阿里妈妈方圆体 VF" charset="-122"/>
                <a:ea typeface="阿里妈妈方圆体 VF" charset="-122"/>
                <a:cs typeface="阿里妈妈方圆体 VF" charset="-122"/>
                <a:sym typeface="+mn-ea"/>
              </a:rPr>
              <a:t>决策的原理，以及如何通过市场估值方法</a:t>
            </a:r>
            <a:endParaRPr>
              <a:solidFill>
                <a:srgbClr val="1E3200"/>
              </a:solidFill>
              <a:latin typeface="阿里妈妈方圆体 VF" charset="-122"/>
              <a:ea typeface="阿里妈妈方圆体 VF" charset="-122"/>
              <a:cs typeface="阿里妈妈方圆体 VF" charset="-122"/>
              <a:sym typeface="+mn-ea"/>
            </a:endParaRPr>
          </a:p>
          <a:p>
            <a:r>
              <a:rPr>
                <a:solidFill>
                  <a:srgbClr val="1E3200"/>
                </a:solidFill>
                <a:latin typeface="阿里妈妈方圆体 VF" charset="-122"/>
                <a:ea typeface="阿里妈妈方圆体 VF" charset="-122"/>
                <a:cs typeface="阿里妈妈方圆体 VF" charset="-122"/>
                <a:sym typeface="+mn-ea"/>
              </a:rPr>
              <a:t>评估企业的价值和风险。</a:t>
            </a:r>
            <a:endParaRPr>
              <a:solidFill>
                <a:srgbClr val="1E3200"/>
              </a:solidFill>
              <a:latin typeface="阿里妈妈方圆体 VF" charset="-122"/>
              <a:ea typeface="阿里妈妈方圆体 VF" charset="-122"/>
              <a:cs typeface="阿里妈妈方圆体 VF" charset="-122"/>
              <a:sym typeface="+mn-ea"/>
            </a:endParaRPr>
          </a:p>
        </p:txBody>
      </p:sp>
      <p:sp>
        <p:nvSpPr>
          <p:cNvPr id="9" name="文本框 8"/>
          <p:cNvSpPr txBox="1"/>
          <p:nvPr>
            <p:custDataLst>
              <p:tags r:id="rId4"/>
            </p:custDataLst>
          </p:nvPr>
        </p:nvSpPr>
        <p:spPr>
          <a:xfrm>
            <a:off x="6573520" y="3429000"/>
            <a:ext cx="4802505" cy="1506855"/>
          </a:xfrm>
          <a:prstGeom prst="rect">
            <a:avLst/>
          </a:prstGeom>
          <a:noFill/>
        </p:spPr>
        <p:txBody>
          <a:bodyPr wrap="square" rtlCol="0">
            <a:spAutoFit/>
          </a:bodyPr>
          <a:lstStyle/>
          <a:p>
            <a:r>
              <a:rPr sz="2000" b="1">
                <a:solidFill>
                  <a:srgbClr val="1E3200"/>
                </a:solidFill>
                <a:latin typeface="阿里妈妈方圆体 VF" charset="-122"/>
                <a:ea typeface="阿里妈妈方圆体 VF" charset="-122"/>
                <a:cs typeface="阿里妈妈方圆体 VF" charset="-122"/>
                <a:sym typeface="+mn-ea"/>
              </a:rPr>
              <a:t>《行为经济学》</a:t>
            </a:r>
            <a:r>
              <a:rPr>
                <a:solidFill>
                  <a:srgbClr val="1E3200"/>
                </a:solidFill>
                <a:latin typeface="阿里妈妈方圆体 VF" charset="-122"/>
                <a:ea typeface="阿里妈妈方圆体 VF" charset="-122"/>
                <a:cs typeface="阿里妈妈方圆体 VF" charset="-122"/>
                <a:sym typeface="+mn-ea"/>
              </a:rPr>
              <a:t>是一门研究人们决策行为背后的心理和社会因素的学科。本课程将介绍行为经济学的基本概念和理论，帮助学生了解人类行为中的非理性因素，以及这些因素对经济决策和市场效果的影响。</a:t>
            </a:r>
            <a:endParaRPr>
              <a:solidFill>
                <a:srgbClr val="1E3200"/>
              </a:solidFill>
              <a:latin typeface="阿里妈妈方圆体 VF" charset="-122"/>
              <a:ea typeface="阿里妈妈方圆体 VF" charset="-122"/>
              <a:cs typeface="阿里妈妈方圆体 VF" charset="-122"/>
              <a:sym typeface="+mn-ea"/>
            </a:endParaRPr>
          </a:p>
        </p:txBody>
      </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06"/>
          <p:cNvPicPr>
            <a:picLocks noChangeAspect="1"/>
          </p:cNvPicPr>
          <p:nvPr/>
        </p:nvPicPr>
        <p:blipFill>
          <a:blip r:embed="rId1"/>
          <a:stretch>
            <a:fillRect/>
          </a:stretch>
        </p:blipFill>
        <p:spPr>
          <a:xfrm>
            <a:off x="672" y="1449"/>
            <a:ext cx="12191328" cy="6856446"/>
          </a:xfrm>
          <a:prstGeom prst="rect">
            <a:avLst/>
          </a:prstGeom>
        </p:spPr>
      </p:pic>
      <p:sp>
        <p:nvSpPr>
          <p:cNvPr id="3" name="文本框 2"/>
          <p:cNvSpPr txBox="1"/>
          <p:nvPr/>
        </p:nvSpPr>
        <p:spPr>
          <a:xfrm>
            <a:off x="865505" y="704850"/>
            <a:ext cx="4290060" cy="762635"/>
          </a:xfrm>
          <a:prstGeom prst="rect">
            <a:avLst/>
          </a:prstGeom>
          <a:noFill/>
        </p:spPr>
        <p:txBody>
          <a:bodyPr wrap="square" rtlCol="0">
            <a:noAutofit/>
          </a:bodyPr>
          <a:lstStyle/>
          <a:p>
            <a:r>
              <a:rPr lang="zh-CN" sz="3200" b="1">
                <a:solidFill>
                  <a:srgbClr val="1E3200"/>
                </a:solidFill>
                <a:latin typeface="阿里妈妈方圆体 VF" charset="-122"/>
                <a:ea typeface="阿里妈妈方圆体 VF" charset="-122"/>
                <a:cs typeface="阿里妈妈方圆体 VF" charset="-122"/>
                <a:sym typeface="+mn-ea"/>
              </a:rPr>
              <a:t>详细课程说明：</a:t>
            </a:r>
            <a:endParaRPr sz="3200" b="1">
              <a:solidFill>
                <a:srgbClr val="1E3200"/>
              </a:solidFill>
              <a:latin typeface="阿里妈妈方圆体 VF" charset="-122"/>
              <a:ea typeface="阿里妈妈方圆体 VF" charset="-122"/>
              <a:cs typeface="阿里妈妈方圆体 VF" charset="-122"/>
              <a:sym typeface="+mn-ea"/>
            </a:endParaRPr>
          </a:p>
          <a:p>
            <a:endParaRPr lang="zh-CN" altLang="en-US">
              <a:solidFill>
                <a:srgbClr val="1E3200"/>
              </a:solidFill>
              <a:latin typeface="阿里妈妈方圆体 VF" charset="-122"/>
              <a:ea typeface="阿里妈妈方圆体 VF" charset="-122"/>
              <a:cs typeface="阿里妈妈方圆体 VF" charset="-122"/>
              <a:sym typeface="+mn-ea"/>
            </a:endParaRPr>
          </a:p>
          <a:p>
            <a:endParaRPr>
              <a:solidFill>
                <a:srgbClr val="1E3200"/>
              </a:solidFill>
              <a:latin typeface="阿里妈妈方圆体 VF" charset="-122"/>
              <a:ea typeface="阿里妈妈方圆体 VF" charset="-122"/>
              <a:cs typeface="阿里妈妈方圆体 VF" charset="-122"/>
              <a:sym typeface="+mn-ea"/>
            </a:endParaRPr>
          </a:p>
        </p:txBody>
      </p:sp>
      <p:sp>
        <p:nvSpPr>
          <p:cNvPr id="5" name="文本框 4"/>
          <p:cNvSpPr txBox="1"/>
          <p:nvPr/>
        </p:nvSpPr>
        <p:spPr>
          <a:xfrm>
            <a:off x="865505" y="1467485"/>
            <a:ext cx="4802505" cy="1783715"/>
          </a:xfrm>
          <a:prstGeom prst="rect">
            <a:avLst/>
          </a:prstGeom>
          <a:noFill/>
        </p:spPr>
        <p:txBody>
          <a:bodyPr wrap="square" rtlCol="0">
            <a:spAutoFit/>
          </a:bodyPr>
          <a:lstStyle/>
          <a:p>
            <a:r>
              <a:rPr sz="2000" b="1">
                <a:solidFill>
                  <a:srgbClr val="1E3200"/>
                </a:solidFill>
                <a:latin typeface="阿里妈妈方圆体 VF" charset="-122"/>
                <a:ea typeface="阿里妈妈方圆体 VF" charset="-122"/>
                <a:cs typeface="阿里妈妈方圆体 VF" charset="-122"/>
                <a:sym typeface="+mn-ea"/>
              </a:rPr>
              <a:t>《大数据和商业分析》</a:t>
            </a:r>
            <a:r>
              <a:rPr>
                <a:solidFill>
                  <a:srgbClr val="1E3200"/>
                </a:solidFill>
                <a:latin typeface="阿里妈妈方圆体 VF" charset="-122"/>
                <a:ea typeface="阿里妈妈方圆体 VF" charset="-122"/>
                <a:cs typeface="阿里妈妈方圆体 VF" charset="-122"/>
                <a:sym typeface="+mn-ea"/>
              </a:rPr>
              <a:t>致力于训练学生处理和分析大数据技能，以支持数据驱动的决策制定。课程内容覆盖大数据基础、统计分析、商业智能、机器学习，以及数据伦理，旨在通过实践应用和案例研究，使学生掌握使用R的能力，适应各行各业的需求。</a:t>
            </a:r>
            <a:endParaRPr>
              <a:solidFill>
                <a:srgbClr val="1E3200"/>
              </a:solidFill>
              <a:latin typeface="阿里妈妈方圆体 VF" charset="-122"/>
              <a:ea typeface="阿里妈妈方圆体 VF" charset="-122"/>
              <a:cs typeface="阿里妈妈方圆体 VF" charset="-122"/>
              <a:sym typeface="+mn-ea"/>
            </a:endParaRPr>
          </a:p>
        </p:txBody>
      </p:sp>
      <p:sp>
        <p:nvSpPr>
          <p:cNvPr id="7" name="文本框 6"/>
          <p:cNvSpPr txBox="1"/>
          <p:nvPr>
            <p:custDataLst>
              <p:tags r:id="rId2"/>
            </p:custDataLst>
          </p:nvPr>
        </p:nvSpPr>
        <p:spPr>
          <a:xfrm>
            <a:off x="6573520" y="1467485"/>
            <a:ext cx="4802505" cy="1783715"/>
          </a:xfrm>
          <a:prstGeom prst="rect">
            <a:avLst/>
          </a:prstGeom>
          <a:noFill/>
        </p:spPr>
        <p:txBody>
          <a:bodyPr wrap="square" rtlCol="0">
            <a:spAutoFit/>
          </a:bodyPr>
          <a:lstStyle/>
          <a:p>
            <a:r>
              <a:rPr sz="2000" b="1">
                <a:solidFill>
                  <a:srgbClr val="1E3200"/>
                </a:solidFill>
                <a:latin typeface="阿里妈妈方圆体 VF" charset="-122"/>
                <a:ea typeface="阿里妈妈方圆体 VF" charset="-122"/>
                <a:cs typeface="阿里妈妈方圆体 VF" charset="-122"/>
                <a:sym typeface="+mn-ea"/>
              </a:rPr>
              <a:t>《Python 和数据可视化》</a:t>
            </a:r>
            <a:r>
              <a:rPr>
                <a:solidFill>
                  <a:srgbClr val="1E3200"/>
                </a:solidFill>
                <a:latin typeface="阿里妈妈方圆体 VF" charset="-122"/>
                <a:ea typeface="阿里妈妈方圆体 VF" charset="-122"/>
                <a:cs typeface="阿里妈妈方圆体 VF" charset="-122"/>
                <a:sym typeface="+mn-ea"/>
              </a:rPr>
              <a:t>课程专注于教授Python编程基础和使用 Python 库（如Matplotlib、Seaborn、Pandas）进行数据分析和制作图表的技能。课程旨在使学生能够有效地提取数据洞察并以视觉形式展现，支持数据驱动决策。</a:t>
            </a:r>
            <a:endParaRPr>
              <a:solidFill>
                <a:srgbClr val="1E3200"/>
              </a:solidFill>
              <a:latin typeface="阿里妈妈方圆体 VF" charset="-122"/>
              <a:ea typeface="阿里妈妈方圆体 VF" charset="-122"/>
              <a:cs typeface="阿里妈妈方圆体 VF" charset="-122"/>
              <a:sym typeface="+mn-ea"/>
            </a:endParaRPr>
          </a:p>
        </p:txBody>
      </p:sp>
      <p:sp>
        <p:nvSpPr>
          <p:cNvPr id="8" name="文本框 7"/>
          <p:cNvSpPr txBox="1"/>
          <p:nvPr>
            <p:custDataLst>
              <p:tags r:id="rId3"/>
            </p:custDataLst>
          </p:nvPr>
        </p:nvSpPr>
        <p:spPr>
          <a:xfrm>
            <a:off x="865505" y="3429000"/>
            <a:ext cx="4802505" cy="1229995"/>
          </a:xfrm>
          <a:prstGeom prst="rect">
            <a:avLst/>
          </a:prstGeom>
          <a:noFill/>
        </p:spPr>
        <p:txBody>
          <a:bodyPr wrap="square" rtlCol="0">
            <a:spAutoFit/>
          </a:bodyPr>
          <a:lstStyle/>
          <a:p>
            <a:r>
              <a:rPr sz="2000" b="1">
                <a:solidFill>
                  <a:srgbClr val="1E3200"/>
                </a:solidFill>
                <a:latin typeface="阿里妈妈方圆体 VF" charset="-122"/>
                <a:ea typeface="阿里妈妈方圆体 VF" charset="-122"/>
                <a:cs typeface="阿里妈妈方圆体 VF" charset="-122"/>
                <a:sym typeface="+mn-ea"/>
              </a:rPr>
              <a:t>《商业模拟竞赛》</a:t>
            </a:r>
            <a:r>
              <a:rPr>
                <a:solidFill>
                  <a:srgbClr val="1E3200"/>
                </a:solidFill>
                <a:latin typeface="阿里妈妈方圆体 VF" charset="-122"/>
                <a:ea typeface="阿里妈妈方圆体 VF" charset="-122"/>
                <a:cs typeface="阿里妈妈方圆体 VF" charset="-122"/>
                <a:sym typeface="+mn-ea"/>
              </a:rPr>
              <a:t>是以小组为单位进行的模拟真实商业环境和竞赛，培养学生的市场分析、策略制定和团队合作能力，旨在提升实际商业决策和问题解决技能。</a:t>
            </a:r>
            <a:endParaRPr>
              <a:solidFill>
                <a:srgbClr val="1E3200"/>
              </a:solidFill>
              <a:latin typeface="阿里妈妈方圆体 VF" charset="-122"/>
              <a:ea typeface="阿里妈妈方圆体 VF" charset="-122"/>
              <a:cs typeface="阿里妈妈方圆体 VF" charset="-122"/>
              <a:sym typeface="+mn-ea"/>
            </a:endParaRPr>
          </a:p>
        </p:txBody>
      </p:sp>
      <p:sp>
        <p:nvSpPr>
          <p:cNvPr id="9" name="文本框 8"/>
          <p:cNvSpPr txBox="1"/>
          <p:nvPr>
            <p:custDataLst>
              <p:tags r:id="rId4"/>
            </p:custDataLst>
          </p:nvPr>
        </p:nvSpPr>
        <p:spPr>
          <a:xfrm>
            <a:off x="6573520" y="3429000"/>
            <a:ext cx="4802505" cy="1229995"/>
          </a:xfrm>
          <a:prstGeom prst="rect">
            <a:avLst/>
          </a:prstGeom>
          <a:noFill/>
        </p:spPr>
        <p:txBody>
          <a:bodyPr wrap="square" rtlCol="0">
            <a:spAutoFit/>
          </a:bodyPr>
          <a:lstStyle/>
          <a:p>
            <a:r>
              <a:rPr sz="2000" b="1">
                <a:solidFill>
                  <a:srgbClr val="1E3200"/>
                </a:solidFill>
                <a:latin typeface="阿里妈妈方圆体 VF" charset="-122"/>
                <a:ea typeface="阿里妈妈方圆体 VF" charset="-122"/>
                <a:cs typeface="阿里妈妈方圆体 VF" charset="-122"/>
                <a:sym typeface="+mn-ea"/>
              </a:rPr>
              <a:t>《经济金融学术研讨会》</a:t>
            </a:r>
            <a:r>
              <a:rPr>
                <a:solidFill>
                  <a:srgbClr val="1E3200"/>
                </a:solidFill>
                <a:latin typeface="阿里妈妈方圆体 VF" charset="-122"/>
                <a:ea typeface="阿里妈妈方圆体 VF" charset="-122"/>
                <a:cs typeface="阿里妈妈方圆体 VF" charset="-122"/>
                <a:sym typeface="+mn-ea"/>
              </a:rPr>
              <a:t>会为学生提供经济学和金融学相关的科研学术讲座，了解真实的科研经历和最新的科研方法；为提升科研背景打好基础。</a:t>
            </a:r>
            <a:endParaRPr>
              <a:solidFill>
                <a:srgbClr val="1E3200"/>
              </a:solidFill>
              <a:latin typeface="阿里妈妈方圆体 VF" charset="-122"/>
              <a:ea typeface="阿里妈妈方圆体 VF" charset="-122"/>
              <a:cs typeface="阿里妈妈方圆体 VF" charset="-122"/>
              <a:sym typeface="+mn-ea"/>
            </a:endParaRPr>
          </a:p>
        </p:txBody>
      </p:sp>
    </p:spTree>
    <p:custDataLst>
      <p:tags r:id="rId5"/>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p="http://schemas.openxmlformats.org/presentationml/2006/main">
  <p:tag name="TABLE_ENDDRAG_ORIGIN_RECT" val="802*250"/>
  <p:tag name="TABLE_ENDDRAG_RECT" val="90*145*802*250"/>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0.xml><?xml version="1.0" encoding="utf-8"?>
<p:tagLst xmlns:p="http://schemas.openxmlformats.org/presentationml/2006/main">
  <p:tag name="TABLE_ENDDRAG_ORIGIN_RECT" val="802*250"/>
  <p:tag name="TABLE_ENDDRAG_RECT" val="90*145*802*250"/>
</p:tagLst>
</file>

<file path=ppt/tags/tag5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2.xml><?xml version="1.0" encoding="utf-8"?>
<p:tagLst xmlns:p="http://schemas.openxmlformats.org/presentationml/2006/main">
  <p:tag name="TABLE_ENDDRAG_ORIGIN_RECT" val="802*250"/>
  <p:tag name="TABLE_ENDDRAG_RECT" val="90*145*802*250"/>
</p:tagLst>
</file>

<file path=ppt/tags/tag5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4.xml><?xml version="1.0" encoding="utf-8"?>
<p:tagLst xmlns:p="http://schemas.openxmlformats.org/presentationml/2006/main">
  <p:tag name="TABLE_ENDDRAG_ORIGIN_RECT" val="802*250"/>
  <p:tag name="TABLE_ENDDRAG_RECT" val="90*145*802*250"/>
</p:tagLst>
</file>

<file path=ppt/tags/tag5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6230</Words>
  <Application>WPS 表格</Application>
  <PresentationFormat>宽屏</PresentationFormat>
  <Paragraphs>477</Paragraphs>
  <Slides>22</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22</vt:i4>
      </vt:variant>
    </vt:vector>
  </HeadingPairs>
  <TitlesOfParts>
    <vt:vector size="37" baseType="lpstr">
      <vt:lpstr>Arial</vt:lpstr>
      <vt:lpstr>宋体</vt:lpstr>
      <vt:lpstr>Wingdings</vt:lpstr>
      <vt:lpstr>阿里妈妈方圆体 VF</vt:lpstr>
      <vt:lpstr>阿里妈妈方圆体 VF SemiBold</vt:lpstr>
      <vt:lpstr>苹方-简</vt:lpstr>
      <vt:lpstr>微软雅黑</vt:lpstr>
      <vt:lpstr>汉仪旗黑</vt:lpstr>
      <vt:lpstr>宋体</vt:lpstr>
      <vt:lpstr>Arial Unicode MS</vt:lpstr>
      <vt:lpstr>Calibri</vt:lpstr>
      <vt:lpstr>Helvetica Neue</vt:lpstr>
      <vt:lpstr>汉仪书宋二KW</vt:lpstr>
      <vt:lpstr>宋体-简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柠檬味儿</cp:lastModifiedBy>
  <cp:revision>17</cp:revision>
  <dcterms:created xsi:type="dcterms:W3CDTF">2024-02-29T07:26:05Z</dcterms:created>
  <dcterms:modified xsi:type="dcterms:W3CDTF">2024-02-29T07:26:05Z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2052-6.5.0.8619</vt:lpwstr>
  </property>
  <property fmtid="{D5CDD505-2E9C-101B-9397-08002B2CF9AE}" pid="3" name="ICV">
    <vt:lpwstr>C341B7ED69208F9F7A1AD46577831F64_41</vt:lpwstr>
  </property>
</Properties>
</file>